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3" r:id="rId4"/>
    <p:sldId id="269" r:id="rId5"/>
    <p:sldId id="271" r:id="rId6"/>
    <p:sldId id="260" r:id="rId7"/>
    <p:sldId id="261" r:id="rId8"/>
    <p:sldId id="274" r:id="rId9"/>
    <p:sldId id="272" r:id="rId10"/>
    <p:sldId id="267" r:id="rId11"/>
    <p:sldId id="275" r:id="rId12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3" d="100"/>
          <a:sy n="123" d="100"/>
        </p:scale>
        <p:origin x="-114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Щелкните, чтобы изменить стили текста образца слайда</a:t>
            </a:r>
          </a:p>
          <a:p>
            <a:pPr lvl="1" rtl="0"/>
            <a:r>
              <a:t>Второй уровень</a:t>
            </a:r>
          </a:p>
          <a:p>
            <a:pPr lvl="2" rtl="0"/>
            <a:r>
              <a:t>Третий уровень</a:t>
            </a:r>
          </a:p>
          <a:p>
            <a:pPr lvl="3" rtl="0"/>
            <a:r>
              <a:t>Четвертый уровень</a:t>
            </a:r>
          </a:p>
          <a:p>
            <a:pPr lvl="4" rtl="0"/>
            <a:r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образ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49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600"/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"/>
              <a:t>Стиль образца заголовка</a:t>
            </a:r>
            <a:endParaRPr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r>
              <a:rPr lang="en-US" smtClean="0"/>
              <a:t>01.09.2016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1189" y="1321750"/>
            <a:ext cx="7805323" cy="2793906"/>
          </a:xfrm>
        </p:spPr>
        <p:txBody>
          <a:bodyPr rtlCol="0">
            <a:noAutofit/>
          </a:bodyPr>
          <a:lstStyle/>
          <a:p>
            <a:pPr algn="ctr" rtl="0"/>
            <a:r>
              <a:rPr lang="ru" sz="4000" dirty="0" smtClean="0">
                <a:solidFill>
                  <a:schemeClr val="tx2"/>
                </a:solidFill>
              </a:rPr>
              <a:t>«Особенности планирования работы ДОУ по патриотическому воспитанию дошкольников с учетом УМК </a:t>
            </a:r>
            <a:br>
              <a:rPr lang="ru" sz="4000" dirty="0" smtClean="0">
                <a:solidFill>
                  <a:schemeClr val="tx2"/>
                </a:solidFill>
              </a:rPr>
            </a:br>
            <a:r>
              <a:rPr lang="ru" sz="4000" dirty="0" smtClean="0">
                <a:solidFill>
                  <a:schemeClr val="tx2"/>
                </a:solidFill>
              </a:rPr>
              <a:t>«Детский сад-2100»»</a:t>
            </a:r>
            <a:endParaRPr lang="ru" sz="40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24165" y="5988737"/>
            <a:ext cx="6967835" cy="480430"/>
          </a:xfrm>
        </p:spPr>
        <p:txBody>
          <a:bodyPr rtlCol="0">
            <a:normAutofit/>
          </a:bodyPr>
          <a:lstStyle/>
          <a:p>
            <a:pPr algn="ctr" rtl="0"/>
            <a:r>
              <a:rPr lang="ru-RU" dirty="0" smtClean="0"/>
              <a:t>Воспитатель: Суворова Т.В.</a:t>
            </a:r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135" y="1652900"/>
            <a:ext cx="8405664" cy="2790914"/>
          </a:xfrm>
        </p:spPr>
        <p:txBody>
          <a:bodyPr rtlCol="0"/>
          <a:lstStyle/>
          <a:p>
            <a:pPr marL="45720" indent="0" algn="ctr">
              <a:buNone/>
            </a:pPr>
            <a:r>
              <a:rPr lang="ru-RU" sz="2800" dirty="0">
                <a:solidFill>
                  <a:schemeClr val="tx2"/>
                </a:solidFill>
              </a:rPr>
              <a:t>Ожидаемые результаты такой работы – это развитие чувства патриотизма – это и любовь к родным местам, и гордость за свой народ, и ощущение своей неразрывности со всем окружающим миром, и желание сохранять, приумножать богатство своей Родины.</a:t>
            </a:r>
          </a:p>
          <a:p>
            <a:pPr marL="45720" indent="0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8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1875295"/>
            <a:ext cx="7098519" cy="1573078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solidFill>
                  <a:srgbClr val="7030A0"/>
                </a:solidFill>
              </a:rPr>
              <a:t>Спасибо </a:t>
            </a:r>
            <a:br>
              <a:rPr lang="ru-RU" sz="6600" dirty="0" smtClean="0">
                <a:solidFill>
                  <a:srgbClr val="7030A0"/>
                </a:solidFill>
              </a:rPr>
            </a:br>
            <a:r>
              <a:rPr lang="ru-RU" sz="6600" dirty="0" smtClean="0">
                <a:solidFill>
                  <a:srgbClr val="7030A0"/>
                </a:solidFill>
              </a:rPr>
              <a:t/>
            </a:r>
            <a:br>
              <a:rPr lang="ru-RU" sz="6600" dirty="0" smtClean="0">
                <a:solidFill>
                  <a:srgbClr val="7030A0"/>
                </a:solidFill>
              </a:rPr>
            </a:br>
            <a:r>
              <a:rPr lang="ru-RU" sz="6600" dirty="0" smtClean="0">
                <a:solidFill>
                  <a:srgbClr val="7030A0"/>
                </a:solidFill>
              </a:rPr>
              <a:t>за внимание!!!</a:t>
            </a:r>
            <a:endParaRPr lang="ru-RU" sz="6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61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7081" y="1779661"/>
            <a:ext cx="10670298" cy="3262357"/>
          </a:xfrm>
        </p:spPr>
        <p:txBody>
          <a:bodyPr rtlCol="0">
            <a:normAutofit/>
          </a:bodyPr>
          <a:lstStyle/>
          <a:p>
            <a:pPr marL="45720" indent="0" algn="ctr">
              <a:buNone/>
            </a:pPr>
            <a:r>
              <a:rPr lang="ru-RU" sz="2800" dirty="0" smtClean="0">
                <a:solidFill>
                  <a:schemeClr val="tx2"/>
                </a:solidFill>
              </a:rPr>
              <a:t>.</a:t>
            </a:r>
            <a:endParaRPr lang="ru-RU" sz="2800" dirty="0">
              <a:solidFill>
                <a:schemeClr val="tx2"/>
              </a:solidFill>
            </a:endParaRPr>
          </a:p>
          <a:p>
            <a:pPr marL="45720" indent="0" rtl="0">
              <a:buNone/>
            </a:pPr>
            <a:endParaRPr lang="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42539" y="1190727"/>
            <a:ext cx="963685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tx2"/>
                </a:solidFill>
              </a:rPr>
              <a:t>Основной целью работы является приобщение детей к социокультурным нормам, традициям семьи, общества и государства; формирование представления о себе как о представителе своего народа; использование народной культуры как средства гражданского воспитания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6541" y="606750"/>
            <a:ext cx="9372600" cy="91555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ГРАЖДАНСТВЕННОСТЬ </a:t>
            </a:r>
            <a:endParaRPr lang="ru-RU" dirty="0">
              <a:solidFill>
                <a:schemeClr val="tx2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469593" y="1606609"/>
            <a:ext cx="854580" cy="13160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802594" y="1606609"/>
            <a:ext cx="7121" cy="15904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134315" y="1606609"/>
            <a:ext cx="984190" cy="12476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71530" y="2966181"/>
            <a:ext cx="2760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</a:rPr>
              <a:t>Патриотизм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14729" y="3240532"/>
            <a:ext cx="2375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/>
                </a:solidFill>
              </a:rPr>
              <a:t>Толерантность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75021" y="2966181"/>
            <a:ext cx="29141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Правовая воспитанность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28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78374" y="967811"/>
            <a:ext cx="8961140" cy="4114800"/>
          </a:xfrm>
        </p:spPr>
        <p:txBody>
          <a:bodyPr rtlCol="0">
            <a:normAutofit/>
          </a:bodyPr>
          <a:lstStyle/>
          <a:p>
            <a:pPr marL="45720" indent="0" algn="ctr">
              <a:buNone/>
            </a:pPr>
            <a:r>
              <a:rPr lang="ru-RU" sz="3600" dirty="0">
                <a:solidFill>
                  <a:schemeClr val="tx2"/>
                </a:solidFill>
              </a:rPr>
              <a:t>Как качество личности гражданственность имеет две стороны – объективную и субъективную. Объективная полно выражена в способе жизнедеятельности, а субъективная – в формах и видах поведения, ее потребностях, интересах, ценностных ориентациях.</a:t>
            </a:r>
          </a:p>
          <a:p>
            <a:pPr marL="45720" indent="0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6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10008" y="318331"/>
            <a:ext cx="9183331" cy="2441961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Основа образовательной программы гражданского воспитания детей дошкольного возраста- «Поэтика народной культуры» под редакцией </a:t>
            </a:r>
            <a:r>
              <a:rPr lang="ru-RU" sz="2400" dirty="0" err="1" smtClean="0">
                <a:solidFill>
                  <a:schemeClr val="tx2"/>
                </a:solidFill>
              </a:rPr>
              <a:t>Л.В.Любимовой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</a:p>
          <a:p>
            <a:pPr marL="45720" indent="0" algn="ctr">
              <a:buNone/>
            </a:pPr>
            <a:r>
              <a:rPr lang="ru-RU" sz="2400" dirty="0">
                <a:solidFill>
                  <a:schemeClr val="tx2"/>
                </a:solidFill>
              </a:rPr>
              <a:t>Реализация программы осуществляется на протяжении всего дошкольного периода, что позволило сформировать целостную педагогическую систему.</a:t>
            </a:r>
          </a:p>
          <a:p>
            <a:pPr marL="45720" indent="0" algn="ctr">
              <a:buNone/>
            </a:pPr>
            <a:endParaRPr lang="ru-RU" sz="2400" dirty="0">
              <a:solidFill>
                <a:schemeClr val="tx2"/>
              </a:solidFill>
            </a:endParaRPr>
          </a:p>
        </p:txBody>
      </p:sp>
      <p:pic>
        <p:nvPicPr>
          <p:cNvPr id="1026" name="Picture 2" descr="http://sbooks.ru/images/goods/114010002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477" y="2640521"/>
            <a:ext cx="3043730" cy="42174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90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75305" y="1543426"/>
            <a:ext cx="5462022" cy="655890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tx2"/>
                </a:solidFill>
              </a:rPr>
              <a:t>Тематические блоки:</a:t>
            </a:r>
            <a:endParaRPr lang="ru-RU" sz="4400" i="1" dirty="0">
              <a:solidFill>
                <a:schemeClr val="tx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75305" y="2395869"/>
            <a:ext cx="6400801" cy="3346904"/>
          </a:xfrm>
        </p:spPr>
        <p:txBody>
          <a:bodyPr rtlCol="0">
            <a:normAutofit fontScale="25000" lnSpcReduction="20000"/>
          </a:bodyPr>
          <a:lstStyle/>
          <a:p>
            <a:r>
              <a:rPr lang="ru-RU" sz="9600" dirty="0">
                <a:solidFill>
                  <a:schemeClr val="tx2"/>
                </a:solidFill>
              </a:rPr>
              <a:t>1. «Жилище человека – дом, деревня, город»</a:t>
            </a:r>
          </a:p>
          <a:p>
            <a:r>
              <a:rPr lang="ru-RU" sz="9600" dirty="0">
                <a:solidFill>
                  <a:schemeClr val="tx2"/>
                </a:solidFill>
              </a:rPr>
              <a:t>2. «Великая земля Русская»</a:t>
            </a:r>
          </a:p>
          <a:p>
            <a:r>
              <a:rPr lang="ru-RU" sz="9600" dirty="0">
                <a:solidFill>
                  <a:schemeClr val="tx2"/>
                </a:solidFill>
              </a:rPr>
              <a:t>3. «Поволжье»</a:t>
            </a:r>
          </a:p>
          <a:p>
            <a:r>
              <a:rPr lang="ru-RU" sz="9600" dirty="0">
                <a:solidFill>
                  <a:schemeClr val="tx2"/>
                </a:solidFill>
              </a:rPr>
              <a:t>4. «Культура в жизни нашей родины. Народная игрушка. Традиционные ремесла России»</a:t>
            </a:r>
          </a:p>
          <a:p>
            <a:r>
              <a:rPr lang="ru-RU" sz="9600" dirty="0">
                <a:solidFill>
                  <a:schemeClr val="tx2"/>
                </a:solidFill>
              </a:rPr>
              <a:t>5. «Русская народная одежда»</a:t>
            </a:r>
          </a:p>
          <a:p>
            <a:pPr rtl="0"/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7996" y="297234"/>
            <a:ext cx="9372600" cy="745352"/>
          </a:xfrm>
        </p:spPr>
        <p:txBody>
          <a:bodyPr rtlCol="0">
            <a:normAutofit/>
          </a:bodyPr>
          <a:lstStyle/>
          <a:p>
            <a:pPr algn="ctr" rtl="0"/>
            <a:r>
              <a:rPr lang="ru" sz="4400" dirty="0" smtClean="0">
                <a:solidFill>
                  <a:schemeClr val="tx2"/>
                </a:solidFill>
              </a:rPr>
              <a:t>Темы:</a:t>
            </a:r>
            <a:endParaRPr lang="ru" sz="4400" dirty="0">
              <a:solidFill>
                <a:schemeClr val="tx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1840745" y="1292551"/>
            <a:ext cx="9372600" cy="4114800"/>
          </a:xfrm>
        </p:spPr>
        <p:txBody>
          <a:bodyPr rtlCol="0">
            <a:normAutofit lnSpcReduction="10000"/>
          </a:bodyPr>
          <a:lstStyle/>
          <a:p>
            <a:r>
              <a:rPr lang="ru-RU" dirty="0">
                <a:solidFill>
                  <a:schemeClr val="tx2"/>
                </a:solidFill>
              </a:rPr>
              <a:t>*Русские народные сказки о жизни наших предков</a:t>
            </a:r>
          </a:p>
          <a:p>
            <a:r>
              <a:rPr lang="ru-RU" dirty="0">
                <a:solidFill>
                  <a:schemeClr val="tx2"/>
                </a:solidFill>
              </a:rPr>
              <a:t>*Жизнь человека – источник знаний о жизни людей, окружающей их природе, о времени, в котором они жили. Храмы, общественные здания, другие сооружения – свидетели времени.</a:t>
            </a:r>
          </a:p>
          <a:p>
            <a:r>
              <a:rPr lang="ru-RU" dirty="0">
                <a:solidFill>
                  <a:schemeClr val="tx2"/>
                </a:solidFill>
              </a:rPr>
              <a:t>*Русский народ и его корни. Общность их культуры. Современные славянские народы. Понятие «Родина». Наш край – частица Родины.</a:t>
            </a:r>
          </a:p>
          <a:p>
            <a:r>
              <a:rPr lang="ru-RU" dirty="0">
                <a:solidFill>
                  <a:schemeClr val="tx2"/>
                </a:solidFill>
              </a:rPr>
              <a:t>*Быт, нравы. Семейные традиции. История и культура одежды. Культура еды</a:t>
            </a:r>
          </a:p>
          <a:p>
            <a:r>
              <a:rPr lang="ru-RU" dirty="0">
                <a:solidFill>
                  <a:schemeClr val="tx2"/>
                </a:solidFill>
              </a:rPr>
              <a:t>*Я и моя семья. Мое имя, мой дом, моя улица, мой город, моя родословная</a:t>
            </a:r>
          </a:p>
          <a:p>
            <a:r>
              <a:rPr lang="ru-RU" dirty="0">
                <a:solidFill>
                  <a:schemeClr val="tx2"/>
                </a:solidFill>
              </a:rPr>
              <a:t>*Прославление Отчизны, родного края, героизма.</a:t>
            </a:r>
          </a:p>
        </p:txBody>
      </p:sp>
    </p:spTree>
    <p:extLst>
      <p:ext uri="{BB962C8B-B14F-4D97-AF65-F5344CB8AC3E}">
        <p14:creationId xmlns:p14="http://schemas.microsoft.com/office/powerpoint/2010/main" val="160914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078751"/>
              </p:ext>
            </p:extLst>
          </p:nvPr>
        </p:nvGraphicFramePr>
        <p:xfrm>
          <a:off x="0" y="131884"/>
          <a:ext cx="12192001" cy="662666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295986"/>
                <a:gridCol w="3832380"/>
                <a:gridCol w="2672098"/>
                <a:gridCol w="3391537"/>
              </a:tblGrid>
              <a:tr h="3425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Совместная деятельность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взрослого с детьми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Программное содержание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Предметно-развивающая среда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Формы работы с детьми в разных видах деятельности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</a:tr>
              <a:tr h="3020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Сентябрь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 «Жилая застройка города».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2. «Административные здания и объекты культуры»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Продолжать знакомить детей с историей возникновения городов. Ознакомить детей с представлениями наших предков о доме как о триедином мире.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Формировать у детей первоначальные представления об архитектуре города.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Учить отличать общественные, промышленные и культурные объекты от жилых домов. Ознакомить с профессией архитектора.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Рассказать детям о использовании различных материалов при строительстве домов. Продолжать знакомить с правилами поведения в общественных местах. Показать развитие городского транспорта. Прививать интерес к труду архитектора, строителя, водителя. Воспитывать любовь к родной земле, к родному дому, родному городу, уважение к людям труда.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Географическая карта.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Открытки с изображениями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разных городов. Иллюстрации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городских зданий.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Картины художников, отражающие историю возникновения городов Иллюстрации о развитии городского транспорта.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Фотографии различных построек родного города.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Д/и, связанные с домом, городом, промышленными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предприятиями, транспортом.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Атрибуты для игр «Город», «Улицы города», «Магазин».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Схема «Развитие транспорта».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Коммуникативная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Составление рассказов о городе, о транспорте с использованием схем.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Беседы «правила поведения общественных местах»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Изобразительная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Городской пейзаж на картинах художников.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Конструирование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Городская архитектура.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«Дом, открой свою тайну»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Безопасность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Безопасность на улицах города.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Игровая деятельность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Игра «Прялка – символ триединого мира»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Д/и «Городской и деревенский дом. Сравнение», «Что сначала, что потом. Строительство дома», «Узнай здание»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</a:tr>
              <a:tr h="2484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Октябрь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 «Развитие городского транспорта»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2. «Мы живем в городе»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Коммуникативная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Составление рассказов о доме, о транспорте с использованием схем.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Беседы «правила поведения на городском транспорте»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Изобразительная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Городской пейзаж на картинах художников.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Конструирование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Городская архитектура. «Труд строителя»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Безопасность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Разбор ситуаций «Безопасность на дорогах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Игровая деятельность</a:t>
                      </a:r>
                      <a:br>
                        <a:rPr lang="ru-RU" sz="1000" dirty="0">
                          <a:effectLst/>
                        </a:rPr>
                      </a:br>
                      <a:r>
                        <a:rPr lang="ru-RU" sz="1000" dirty="0">
                          <a:effectLst/>
                        </a:rPr>
                        <a:t>Д/и «Достопримечательности нашего города», «От кареты до ракеты», «Назови вид транспорта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</a:tr>
              <a:tr h="164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Словарная работа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Строитель, архитектор; общественные, промышленные, жилые здания; объекты культуры; фасад.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1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Работа с родителями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Консультация «Правила поведения в общественных местах.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Выставка детских работ «Дом, в котором я живу».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Составление рассказов «Что я вижу по дороге в детский сад»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743320" y="254976"/>
            <a:ext cx="17140166" cy="463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43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3812" y="984903"/>
            <a:ext cx="9781537" cy="4114800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800" dirty="0">
                <a:solidFill>
                  <a:schemeClr val="tx2"/>
                </a:solidFill>
              </a:rPr>
              <a:t>Организация работы запланирована по трем направлениям – совместная деятельность взрослых и детей, самостоятельная деятельность детей, взаимодействие с семьями </a:t>
            </a:r>
            <a:r>
              <a:rPr lang="ru-RU" sz="2800" dirty="0" smtClean="0">
                <a:solidFill>
                  <a:schemeClr val="tx2"/>
                </a:solidFill>
              </a:rPr>
              <a:t>воспитанников.</a:t>
            </a:r>
          </a:p>
          <a:p>
            <a:pPr marL="45720" indent="0" algn="ctr">
              <a:buNone/>
            </a:pPr>
            <a:r>
              <a:rPr lang="ru-RU" sz="2800" dirty="0" smtClean="0">
                <a:solidFill>
                  <a:schemeClr val="tx2"/>
                </a:solidFill>
              </a:rPr>
              <a:t>По </a:t>
            </a:r>
            <a:r>
              <a:rPr lang="ru-RU" sz="2800" dirty="0">
                <a:solidFill>
                  <a:schemeClr val="tx2"/>
                </a:solidFill>
              </a:rPr>
              <a:t>каждой теме планируется одно мероприятие в неделю и задействуются практически все виды деятельности – это и коммуникативная, и познавательная, игровая, изобразительная, музыкальная и </a:t>
            </a:r>
            <a:r>
              <a:rPr lang="ru-RU" sz="2800" dirty="0" err="1">
                <a:solidFill>
                  <a:schemeClr val="tx2"/>
                </a:solidFill>
              </a:rPr>
              <a:t>т.д</a:t>
            </a:r>
            <a:endParaRPr lang="ru-RU" sz="2800" dirty="0">
              <a:solidFill>
                <a:schemeClr val="tx2"/>
              </a:solidFill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249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Играющие дети 16 х 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03461883.potx" id="{18737D51-7733-4200-B5C9-BF22CA2CE631}" vid="{40CEFE45-12FF-4454-86EB-59F04C858872}"/>
    </a:ext>
  </a:extLst>
</a:theme>
</file>

<file path=ppt/theme/theme2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Макет учебной презентации с играющимися детьми (рисованные картинки, широкоэкранный формат)</Template>
  <TotalTime>41</TotalTime>
  <Words>676</Words>
  <Application>Microsoft Office PowerPoint</Application>
  <PresentationFormat>Произвольный</PresentationFormat>
  <Paragraphs>79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Играющие дети 16 х 9</vt:lpstr>
      <vt:lpstr>«Особенности планирования работы ДОУ по патриотическому воспитанию дошкольников с учетом УМК  «Детский сад-2100»»</vt:lpstr>
      <vt:lpstr>Презентация PowerPoint</vt:lpstr>
      <vt:lpstr>ГРАЖДАНСТВЕННОСТЬ </vt:lpstr>
      <vt:lpstr>Презентация PowerPoint</vt:lpstr>
      <vt:lpstr>Презентация PowerPoint</vt:lpstr>
      <vt:lpstr>Тематические блоки:</vt:lpstr>
      <vt:lpstr>Темы:</vt:lpstr>
      <vt:lpstr>Презентация PowerPoint</vt:lpstr>
      <vt:lpstr>Презентация PowerPoint</vt:lpstr>
      <vt:lpstr>Презентация PowerPoint</vt:lpstr>
      <vt:lpstr>Спасибо   за внимание!!!</vt:lpstr>
    </vt:vector>
  </TitlesOfParts>
  <Company>Компания "Гарант-Саратов"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«Особенности планирования работы ДОУ по патриотическому воспитанию дошкольников с учетом УМК  «Детский сад-2100»»</dc:title>
  <dc:creator>Компьютер</dc:creator>
  <cp:lastModifiedBy>User</cp:lastModifiedBy>
  <cp:revision>6</cp:revision>
  <dcterms:created xsi:type="dcterms:W3CDTF">2018-11-25T13:18:37Z</dcterms:created>
  <dcterms:modified xsi:type="dcterms:W3CDTF">2021-11-07T07:56:21Z</dcterms:modified>
</cp:coreProperties>
</file>