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84" r:id="rId7"/>
    <p:sldId id="285" r:id="rId8"/>
    <p:sldId id="286" r:id="rId9"/>
    <p:sldId id="278" r:id="rId10"/>
    <p:sldId id="260" r:id="rId11"/>
    <p:sldId id="289" r:id="rId12"/>
    <p:sldId id="290" r:id="rId13"/>
    <p:sldId id="293" r:id="rId14"/>
    <p:sldId id="270" r:id="rId15"/>
    <p:sldId id="261" r:id="rId16"/>
    <p:sldId id="298" r:id="rId17"/>
    <p:sldId id="299" r:id="rId18"/>
    <p:sldId id="265" r:id="rId19"/>
    <p:sldId id="276" r:id="rId20"/>
  </p:sldIdLst>
  <p:sldSz cx="9144000" cy="6858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07.11.2021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07.11.2021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07.11.2021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87624" y="476672"/>
            <a:ext cx="6480720" cy="4176464"/>
          </a:xfrm>
        </p:spPr>
        <p:txBody>
          <a:bodyPr>
            <a:noAutofit/>
          </a:bodyPr>
          <a:lstStyle/>
          <a:p>
            <a:r>
              <a:rPr lang="ru-RU" b="1" dirty="0" smtClean="0">
                <a:latin typeface="Monotype Corsiva" pitchFamily="66" charset="0"/>
              </a:rPr>
              <a:t>«</a:t>
            </a:r>
            <a:r>
              <a:rPr lang="ru-RU" b="1" dirty="0" smtClean="0">
                <a:latin typeface="Monotype Corsiva" pitchFamily="66" charset="0"/>
              </a:rPr>
              <a:t>АЗБУКА ДОРОГ – РОДИТЕЛЯМ»</a:t>
            </a:r>
            <a:endParaRPr lang="ru-RU" b="1" dirty="0">
              <a:latin typeface="Monotype Corsiva" pitchFamily="66" charset="0"/>
            </a:endParaRPr>
          </a:p>
        </p:txBody>
      </p:sp>
      <p:sp>
        <p:nvSpPr>
          <p:cNvPr id="3" name="Подзаголовок 2"/>
          <p:cNvSpPr>
            <a:spLocks noGrp="1"/>
          </p:cNvSpPr>
          <p:nvPr>
            <p:ph type="subTitle" idx="1"/>
          </p:nvPr>
        </p:nvSpPr>
        <p:spPr>
          <a:xfrm>
            <a:off x="2411760" y="4797152"/>
            <a:ext cx="5864696" cy="1512168"/>
          </a:xfrm>
        </p:spPr>
        <p:txBody>
          <a:bodyPr>
            <a:noAutofit/>
          </a:bodyPr>
          <a:lstStyle/>
          <a:p>
            <a:r>
              <a:rPr lang="ru-RU" sz="1800" b="1" dirty="0" smtClean="0">
                <a:solidFill>
                  <a:schemeClr val="tx1"/>
                </a:solidFill>
                <a:latin typeface="Monotype Corsiva" pitchFamily="66" charset="0"/>
              </a:rPr>
              <a:t>Подготовили воспитатели:   </a:t>
            </a:r>
            <a:r>
              <a:rPr lang="ru-RU" sz="2400" b="1" dirty="0" smtClean="0">
                <a:solidFill>
                  <a:schemeClr val="tx1"/>
                </a:solidFill>
                <a:latin typeface="Monotype Corsiva" pitchFamily="66" charset="0"/>
              </a:rPr>
              <a:t>Борисова В.Г.</a:t>
            </a:r>
          </a:p>
          <a:p>
            <a:r>
              <a:rPr lang="ru-RU" sz="2400" b="1" dirty="0">
                <a:solidFill>
                  <a:schemeClr val="tx1"/>
                </a:solidFill>
                <a:latin typeface="Monotype Corsiva" pitchFamily="66" charset="0"/>
              </a:rPr>
              <a:t> </a:t>
            </a:r>
            <a:r>
              <a:rPr lang="ru-RU" sz="2400" b="1" dirty="0" smtClean="0">
                <a:solidFill>
                  <a:schemeClr val="tx1"/>
                </a:solidFill>
                <a:latin typeface="Monotype Corsiva" pitchFamily="66" charset="0"/>
              </a:rPr>
              <a:t>                                    Суворова Т.В. </a:t>
            </a:r>
            <a:endParaRPr lang="ru-RU" sz="2400" b="1" dirty="0" smtClean="0">
              <a:solidFill>
                <a:schemeClr val="tx1"/>
              </a:solidFill>
              <a:latin typeface="Monotype Corsiva" pitchFamily="66" charset="0"/>
            </a:endParaRPr>
          </a:p>
        </p:txBody>
      </p:sp>
    </p:spTree>
    <p:extLst>
      <p:ext uri="{BB962C8B-B14F-4D97-AF65-F5344CB8AC3E}">
        <p14:creationId xmlns:p14="http://schemas.microsoft.com/office/powerpoint/2010/main" val="16247667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461665"/>
          </a:xfrm>
          <a:prstGeom prst="rect">
            <a:avLst/>
          </a:prstGeom>
        </p:spPr>
        <p:txBody>
          <a:bodyPr wrap="square">
            <a:spAutoFit/>
          </a:bodyPr>
          <a:lstStyle/>
          <a:p>
            <a:pPr algn="ctr"/>
            <a:r>
              <a:rPr lang="ru-RU" sz="2400" dirty="0" smtClean="0">
                <a:latin typeface="Monotype Corsiva" pitchFamily="66" charset="0"/>
              </a:rPr>
              <a:t>.</a:t>
            </a:r>
            <a:endParaRPr lang="ru-RU" sz="2400" dirty="0">
              <a:latin typeface="Monotype Corsiva" pitchFamily="66" charset="0"/>
            </a:endParaRPr>
          </a:p>
        </p:txBody>
      </p:sp>
      <p:sp>
        <p:nvSpPr>
          <p:cNvPr id="4" name="Прямоугольник 3"/>
          <p:cNvSpPr/>
          <p:nvPr/>
        </p:nvSpPr>
        <p:spPr>
          <a:xfrm>
            <a:off x="827584" y="482111"/>
            <a:ext cx="7200800" cy="1938992"/>
          </a:xfrm>
          <a:prstGeom prst="rect">
            <a:avLst/>
          </a:prstGeom>
        </p:spPr>
        <p:txBody>
          <a:bodyPr wrap="square">
            <a:spAutoFit/>
          </a:bodyPr>
          <a:lstStyle/>
          <a:p>
            <a:r>
              <a:rPr lang="ru-RU" sz="3000" b="1" dirty="0" smtClean="0">
                <a:latin typeface="Monotype Corsiva" pitchFamily="66" charset="0"/>
              </a:rPr>
              <a:t>3.</a:t>
            </a:r>
            <a:r>
              <a:rPr lang="ru-RU" sz="3000" dirty="0" smtClean="0">
                <a:latin typeface="Monotype Corsiva" pitchFamily="66" charset="0"/>
              </a:rPr>
              <a:t> </a:t>
            </a:r>
            <a:r>
              <a:rPr lang="ru-RU" sz="3000" dirty="0">
                <a:latin typeface="Monotype Corsiva" pitchFamily="66" charset="0"/>
              </a:rPr>
              <a:t>Учите ребенка оценивать скорость и направление будущего движения машины. Научите ребенка определять, какая  едет прямо, а какая готовится к повороту</a:t>
            </a:r>
            <a:r>
              <a:rPr lang="ru-RU" sz="3000" dirty="0" smtClean="0">
                <a:latin typeface="Monotype Corsiva" pitchFamily="66" charset="0"/>
              </a:rPr>
              <a:t>.</a:t>
            </a:r>
            <a:endParaRPr lang="ru-RU" sz="3000" dirty="0">
              <a:latin typeface="Monotype Corsiva" pitchFamily="66" charset="0"/>
            </a:endParaRPr>
          </a:p>
        </p:txBody>
      </p:sp>
      <p:sp>
        <p:nvSpPr>
          <p:cNvPr id="3" name="Прямоугольник 2"/>
          <p:cNvSpPr/>
          <p:nvPr/>
        </p:nvSpPr>
        <p:spPr>
          <a:xfrm>
            <a:off x="2195735" y="2421103"/>
            <a:ext cx="6120679" cy="4093428"/>
          </a:xfrm>
          <a:prstGeom prst="rect">
            <a:avLst/>
          </a:prstGeom>
        </p:spPr>
        <p:txBody>
          <a:bodyPr wrap="square">
            <a:spAutoFit/>
          </a:bodyPr>
          <a:lstStyle/>
          <a:p>
            <a:pPr algn="r"/>
            <a:r>
              <a:rPr lang="ru-RU" sz="2600" b="1" dirty="0">
                <a:latin typeface="Monotype Corsiva" pitchFamily="66" charset="0"/>
              </a:rPr>
              <a:t>4. </a:t>
            </a:r>
            <a:r>
              <a:rPr lang="ru-RU" sz="2600" dirty="0">
                <a:latin typeface="Monotype Corsiva" pitchFamily="66" charset="0"/>
              </a:rPr>
              <a:t>Учите ребёнка смотреть. До автоматизма должна быть доведена привычка осматривать улицу в обоих направлениях прежде, чем сделать первый шаг с тротуара на проезжую часть. Особенно внимательно надо осматривать улицу, когда на противоположной стороне находится родной дом, знакомые или когда ребёнок переходит улицу вместе с другими детьми - именно в этих случаях легко не заметить машину.</a:t>
            </a:r>
          </a:p>
        </p:txBody>
      </p:sp>
    </p:spTree>
    <p:extLst>
      <p:ext uri="{BB962C8B-B14F-4D97-AF65-F5344CB8AC3E}">
        <p14:creationId xmlns:p14="http://schemas.microsoft.com/office/powerpoint/2010/main" val="315248470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2914" y="1124744"/>
            <a:ext cx="6912768" cy="1569660"/>
          </a:xfrm>
          <a:prstGeom prst="rect">
            <a:avLst/>
          </a:prstGeom>
        </p:spPr>
        <p:txBody>
          <a:bodyPr wrap="square">
            <a:spAutoFit/>
          </a:bodyPr>
          <a:lstStyle/>
          <a:p>
            <a:pPr algn="ctr"/>
            <a:r>
              <a:rPr lang="ru-RU" sz="4000" b="1" dirty="0">
                <a:latin typeface="Monotype Corsiva" pitchFamily="66" charset="0"/>
              </a:rPr>
              <a:t>•   </a:t>
            </a:r>
            <a:r>
              <a:rPr lang="ru-RU" sz="3600" b="1" dirty="0" smtClean="0">
                <a:latin typeface="Monotype Corsiva" pitchFamily="66" charset="0"/>
              </a:rPr>
              <a:t>Правильно </a:t>
            </a:r>
            <a:r>
              <a:rPr lang="ru-RU" sz="3600" b="1" dirty="0">
                <a:latin typeface="Monotype Corsiva" pitchFamily="66" charset="0"/>
              </a:rPr>
              <a:t>оценивать дорожную обстановку во всей ее </a:t>
            </a:r>
            <a:r>
              <a:rPr lang="ru-RU" sz="3600" b="1" dirty="0" smtClean="0">
                <a:latin typeface="Monotype Corsiva" pitchFamily="66" charset="0"/>
              </a:rPr>
              <a:t>изменчивост</a:t>
            </a:r>
            <a:r>
              <a:rPr lang="ru-RU" sz="2800" b="1" dirty="0">
                <a:latin typeface="Monotype Corsiva" pitchFamily="66" charset="0"/>
              </a:rPr>
              <a:t>и</a:t>
            </a:r>
          </a:p>
          <a:p>
            <a:endParaRPr lang="ru-RU" sz="2000" dirty="0" smtClean="0"/>
          </a:p>
        </p:txBody>
      </p:sp>
      <p:sp>
        <p:nvSpPr>
          <p:cNvPr id="3" name="Прямоугольник 2"/>
          <p:cNvSpPr/>
          <p:nvPr/>
        </p:nvSpPr>
        <p:spPr>
          <a:xfrm>
            <a:off x="1907704" y="3105835"/>
            <a:ext cx="6336704" cy="1323439"/>
          </a:xfrm>
          <a:prstGeom prst="rect">
            <a:avLst/>
          </a:prstGeom>
        </p:spPr>
        <p:txBody>
          <a:bodyPr wrap="square">
            <a:spAutoFit/>
          </a:bodyPr>
          <a:lstStyle/>
          <a:p>
            <a:pPr algn="ctr"/>
            <a:r>
              <a:rPr lang="ru-RU" sz="4000" dirty="0">
                <a:latin typeface="Monotype Corsiva" pitchFamily="66" charset="0"/>
              </a:rPr>
              <a:t>Главная опасность - стоящая машина. Почему? </a:t>
            </a:r>
          </a:p>
        </p:txBody>
      </p:sp>
    </p:spTree>
    <p:extLst>
      <p:ext uri="{BB962C8B-B14F-4D97-AF65-F5344CB8AC3E}">
        <p14:creationId xmlns:p14="http://schemas.microsoft.com/office/powerpoint/2010/main" val="201953193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5472608" cy="1877437"/>
          </a:xfrm>
          <a:prstGeom prst="rect">
            <a:avLst/>
          </a:prstGeom>
        </p:spPr>
        <p:txBody>
          <a:bodyPr wrap="square">
            <a:spAutoFit/>
          </a:bodyPr>
          <a:lstStyle/>
          <a:p>
            <a:pPr algn="ctr"/>
            <a:r>
              <a:rPr lang="ru-RU" sz="3600" b="1" dirty="0">
                <a:latin typeface="Monotype Corsiva" pitchFamily="66" charset="0"/>
              </a:rPr>
              <a:t>Правило №1</a:t>
            </a:r>
            <a:r>
              <a:rPr lang="ru-RU" sz="3600" b="1" dirty="0" smtClean="0">
                <a:latin typeface="Monotype Corsiva" pitchFamily="66" charset="0"/>
              </a:rPr>
              <a:t>.</a:t>
            </a:r>
            <a:endParaRPr lang="ru-RU" sz="2000" dirty="0">
              <a:latin typeface="Monotype Corsiva" pitchFamily="66" charset="0"/>
            </a:endParaRPr>
          </a:p>
          <a:p>
            <a:r>
              <a:rPr lang="ru-RU" sz="2000" dirty="0">
                <a:latin typeface="Monotype Corsiva" pitchFamily="66" charset="0"/>
              </a:rPr>
              <a:t>Нельзя выходить на дорогу из-за стоящих </a:t>
            </a:r>
            <a:r>
              <a:rPr lang="ru-RU" sz="2000" dirty="0" smtClean="0">
                <a:latin typeface="Monotype Corsiva" pitchFamily="66" charset="0"/>
              </a:rPr>
              <a:t>машин: </a:t>
            </a:r>
            <a:endParaRPr lang="ru-RU" sz="2000" dirty="0">
              <a:latin typeface="Monotype Corsiva" pitchFamily="66" charset="0"/>
            </a:endParaRPr>
          </a:p>
          <a:p>
            <a:pPr marL="457200" indent="-457200">
              <a:buFont typeface="Arial" pitchFamily="34" charset="0"/>
              <a:buChar char="•"/>
            </a:pPr>
            <a:r>
              <a:rPr lang="ru-RU" sz="2000" dirty="0" smtClean="0">
                <a:latin typeface="Monotype Corsiva" pitchFamily="66" charset="0"/>
              </a:rPr>
              <a:t>выглянуть, </a:t>
            </a:r>
          </a:p>
          <a:p>
            <a:pPr marL="457200" indent="-457200">
              <a:buFont typeface="Arial" pitchFamily="34" charset="0"/>
              <a:buChar char="•"/>
            </a:pPr>
            <a:r>
              <a:rPr lang="ru-RU" sz="2000" dirty="0" smtClean="0">
                <a:latin typeface="Monotype Corsiva" pitchFamily="66" charset="0"/>
              </a:rPr>
              <a:t>убедиться</a:t>
            </a:r>
            <a:r>
              <a:rPr lang="ru-RU" sz="2000" dirty="0">
                <a:latin typeface="Monotype Corsiva" pitchFamily="66" charset="0"/>
              </a:rPr>
              <a:t>, что опасности нет, </a:t>
            </a:r>
            <a:endParaRPr lang="ru-RU" sz="2000" dirty="0" smtClean="0">
              <a:latin typeface="Monotype Corsiva" pitchFamily="66" charset="0"/>
            </a:endParaRPr>
          </a:p>
          <a:p>
            <a:pPr marL="457200" indent="-457200">
              <a:buFont typeface="Arial" pitchFamily="34" charset="0"/>
              <a:buChar char="•"/>
            </a:pPr>
            <a:r>
              <a:rPr lang="ru-RU" sz="2000" dirty="0" smtClean="0">
                <a:latin typeface="Monotype Corsiva" pitchFamily="66" charset="0"/>
              </a:rPr>
              <a:t>и </a:t>
            </a:r>
            <a:r>
              <a:rPr lang="ru-RU" sz="2000" dirty="0">
                <a:latin typeface="Monotype Corsiva" pitchFamily="66" charset="0"/>
              </a:rPr>
              <a:t>только тогда переходить улицу. </a:t>
            </a:r>
          </a:p>
        </p:txBody>
      </p:sp>
      <p:sp>
        <p:nvSpPr>
          <p:cNvPr id="3" name="Прямоугольник 2"/>
          <p:cNvSpPr/>
          <p:nvPr/>
        </p:nvSpPr>
        <p:spPr>
          <a:xfrm>
            <a:off x="2843808" y="2380896"/>
            <a:ext cx="5400600" cy="1877437"/>
          </a:xfrm>
          <a:prstGeom prst="rect">
            <a:avLst/>
          </a:prstGeom>
        </p:spPr>
        <p:txBody>
          <a:bodyPr wrap="square">
            <a:spAutoFit/>
          </a:bodyPr>
          <a:lstStyle/>
          <a:p>
            <a:pPr algn="ctr"/>
            <a:r>
              <a:rPr lang="ru-RU" sz="3600" b="1" dirty="0">
                <a:latin typeface="Monotype Corsiva" pitchFamily="66" charset="0"/>
              </a:rPr>
              <a:t>Правило №2</a:t>
            </a:r>
            <a:r>
              <a:rPr lang="ru-RU" sz="3600" b="1" dirty="0" smtClean="0">
                <a:latin typeface="Monotype Corsiva" pitchFamily="66" charset="0"/>
              </a:rPr>
              <a:t>.</a:t>
            </a:r>
            <a:endParaRPr lang="ru-RU" sz="2000" dirty="0">
              <a:latin typeface="Monotype Corsiva" pitchFamily="66" charset="0"/>
            </a:endParaRPr>
          </a:p>
          <a:p>
            <a:pPr marL="457200" indent="-457200">
              <a:buFont typeface="Arial" pitchFamily="34" charset="0"/>
              <a:buChar char="•"/>
            </a:pPr>
            <a:r>
              <a:rPr lang="ru-RU" sz="2000" dirty="0">
                <a:latin typeface="Monotype Corsiva" pitchFamily="66" charset="0"/>
              </a:rPr>
              <a:t>Не обходите стоящий автобус ни спереди, ни сзади!</a:t>
            </a:r>
          </a:p>
          <a:p>
            <a:pPr marL="457200" indent="-457200">
              <a:buFont typeface="Arial" pitchFamily="34" charset="0"/>
              <a:buChar char="•"/>
            </a:pPr>
            <a:r>
              <a:rPr lang="ru-RU" sz="2000" dirty="0">
                <a:latin typeface="Monotype Corsiva" pitchFamily="66" charset="0"/>
              </a:rPr>
              <a:t>Надо подождать, пока автобус отъедет, и лишь затем переходить дорогу.</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258333"/>
            <a:ext cx="5904656" cy="207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11836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1877437"/>
          </a:xfrm>
          <a:prstGeom prst="rect">
            <a:avLst/>
          </a:prstGeom>
        </p:spPr>
        <p:txBody>
          <a:bodyPr wrap="square">
            <a:spAutoFit/>
          </a:bodyPr>
          <a:lstStyle/>
          <a:p>
            <a:pPr algn="ctr"/>
            <a:r>
              <a:rPr lang="ru-RU" sz="3600" b="1" dirty="0">
                <a:latin typeface="Monotype Corsiva" pitchFamily="66" charset="0"/>
              </a:rPr>
              <a:t>Правило №</a:t>
            </a:r>
            <a:r>
              <a:rPr lang="ru-RU" sz="3600" b="1" dirty="0" smtClean="0">
                <a:latin typeface="Monotype Corsiva" pitchFamily="66" charset="0"/>
              </a:rPr>
              <a:t>3.</a:t>
            </a:r>
            <a:endParaRPr lang="ru-RU" sz="1600" dirty="0">
              <a:latin typeface="Monotype Corsiva" pitchFamily="66" charset="0"/>
            </a:endParaRPr>
          </a:p>
          <a:p>
            <a:r>
              <a:rPr lang="ru-RU" sz="1600" dirty="0">
                <a:latin typeface="Monotype Corsiva" pitchFamily="66" charset="0"/>
              </a:rPr>
              <a:t>И у светофора можно встретить опасность!</a:t>
            </a:r>
          </a:p>
          <a:p>
            <a:r>
              <a:rPr lang="ru-RU" sz="1600" dirty="0">
                <a:latin typeface="Monotype Corsiva" pitchFamily="66" charset="0"/>
              </a:rPr>
              <a:t>Дети часто рассуждают так: «Машины еще стоят, водители меня видят и пропустят». Они ошибаются. </a:t>
            </a:r>
            <a:r>
              <a:rPr lang="ru-RU" sz="1600" dirty="0" smtClean="0">
                <a:latin typeface="Monotype Corsiva" pitchFamily="66" charset="0"/>
              </a:rPr>
              <a:t>Если </a:t>
            </a:r>
            <a:r>
              <a:rPr lang="ru-RU" sz="1600" dirty="0">
                <a:latin typeface="Monotype Corsiva" pitchFamily="66" charset="0"/>
              </a:rPr>
              <a:t>погас зеленый сигнал светофора для пешеходов - нужно остановиться.  Ребенок должен не только дождаться нужного света, но и убедиться в том, что все машины остановились.</a:t>
            </a:r>
          </a:p>
        </p:txBody>
      </p:sp>
      <p:sp>
        <p:nvSpPr>
          <p:cNvPr id="3" name="Прямоугольник 2"/>
          <p:cNvSpPr/>
          <p:nvPr/>
        </p:nvSpPr>
        <p:spPr>
          <a:xfrm>
            <a:off x="1907704" y="2354109"/>
            <a:ext cx="6408712" cy="1446550"/>
          </a:xfrm>
          <a:prstGeom prst="rect">
            <a:avLst/>
          </a:prstGeom>
        </p:spPr>
        <p:txBody>
          <a:bodyPr wrap="square">
            <a:spAutoFit/>
          </a:bodyPr>
          <a:lstStyle/>
          <a:p>
            <a:pPr algn="ctr"/>
            <a:r>
              <a:rPr lang="ru-RU" sz="2800" b="1" dirty="0">
                <a:latin typeface="Monotype Corsiva" pitchFamily="66" charset="0"/>
              </a:rPr>
              <a:t>Правило№4. </a:t>
            </a:r>
          </a:p>
          <a:p>
            <a:r>
              <a:rPr lang="ru-RU" sz="2000" dirty="0">
                <a:latin typeface="Monotype Corsiva" pitchFamily="66" charset="0"/>
              </a:rPr>
              <a:t>Вырабатывайте у ребенка привычку всегда перед выходом на дорогу, даже если на ней нет машин, приостановиться, оглядеться, прислушаться - и только тогда переходить улицу.</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800660"/>
            <a:ext cx="6046026" cy="259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56931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7200800" cy="2185214"/>
          </a:xfrm>
          <a:prstGeom prst="rect">
            <a:avLst/>
          </a:prstGeom>
        </p:spPr>
        <p:txBody>
          <a:bodyPr wrap="square">
            <a:spAutoFit/>
          </a:bodyPr>
          <a:lstStyle/>
          <a:p>
            <a:pPr algn="ctr"/>
            <a:r>
              <a:rPr lang="ru-RU" sz="2800" b="1" dirty="0" smtClean="0">
                <a:latin typeface="Monotype Corsiva" pitchFamily="66" charset="0"/>
              </a:rPr>
              <a:t>Правило </a:t>
            </a:r>
            <a:r>
              <a:rPr lang="ru-RU" sz="2800" b="1" dirty="0">
                <a:latin typeface="Monotype Corsiva" pitchFamily="66" charset="0"/>
              </a:rPr>
              <a:t>№</a:t>
            </a:r>
            <a:r>
              <a:rPr lang="ru-RU" sz="2800" b="1" dirty="0" smtClean="0">
                <a:latin typeface="Monotype Corsiva" pitchFamily="66" charset="0"/>
              </a:rPr>
              <a:t>5.</a:t>
            </a:r>
            <a:r>
              <a:rPr lang="ru-RU" sz="2000" dirty="0" smtClean="0">
                <a:latin typeface="Monotype Corsiva" pitchFamily="66" charset="0"/>
              </a:rPr>
              <a:t> </a:t>
            </a:r>
            <a:endParaRPr lang="ru-RU" sz="2000" dirty="0">
              <a:latin typeface="Monotype Corsiva" pitchFamily="66" charset="0"/>
            </a:endParaRPr>
          </a:p>
          <a:p>
            <a:r>
              <a:rPr lang="ru-RU" dirty="0">
                <a:latin typeface="Monotype Corsiva" pitchFamily="66" charset="0"/>
              </a:rPr>
              <a:t>Прочные навыки транспортного поведения детей формируются только повседневной систематической тренировкой! Во время каждой прогулки с детьми, поездки с ними по делам, в гости, за город и т.п. учите их наблюдать за улицей и транспортом, анализировать встречающиеся дорожные ситуации, видеть в них опасные элементы, безошибочно действовать в различных обстоятельствах.</a:t>
            </a:r>
          </a:p>
        </p:txBody>
      </p:sp>
      <p:sp>
        <p:nvSpPr>
          <p:cNvPr id="3" name="Прямоугольник 2"/>
          <p:cNvSpPr/>
          <p:nvPr/>
        </p:nvSpPr>
        <p:spPr>
          <a:xfrm>
            <a:off x="2051720" y="2420888"/>
            <a:ext cx="6225627" cy="4124206"/>
          </a:xfrm>
          <a:prstGeom prst="rect">
            <a:avLst/>
          </a:prstGeom>
        </p:spPr>
        <p:txBody>
          <a:bodyPr wrap="square">
            <a:spAutoFit/>
          </a:bodyPr>
          <a:lstStyle/>
          <a:p>
            <a:pPr algn="ctr"/>
            <a:r>
              <a:rPr lang="ru-RU" sz="2800" b="1" dirty="0">
                <a:latin typeface="Monotype Corsiva" pitchFamily="66" charset="0"/>
              </a:rPr>
              <a:t>Правило №6.</a:t>
            </a:r>
          </a:p>
          <a:p>
            <a:pPr algn="r"/>
            <a:r>
              <a:rPr lang="ru-RU" dirty="0">
                <a:latin typeface="Monotype Corsiva" pitchFamily="66" charset="0"/>
              </a:rPr>
              <a:t>Не надо прививать детям излишнее чувство страха перед дорожным движением, движущимися автомобилями. Пусть все, что связано со школой, в том числе и дорога, у ребенка ассоциируется с ярким и добрым. При этом надо научить его быть внимательным, а это непростая вещь. Опытные водители знают, например, что подавать звуковой сигнал при виде бегущего через проезжую часть ребенка опасно. Ребенок может поступить непредсказуемо – вместо того, чтобы остановится, он может понестись без оглядки под колеса другому автомобилю. Даже те дети, которые знают правила дорожного движения, случается, их нарушают. Не сочтите за труд помочь детям. Может быть, вам придется остановить ребенка, который не хочет дождаться сигнала светофора. Делайте это доброжелательно</a:t>
            </a:r>
            <a:r>
              <a:rPr lang="ru-RU" sz="1600" dirty="0">
                <a:latin typeface="Monotype Corsiva" pitchFamily="66" charset="0"/>
              </a:rPr>
              <a:t>.</a:t>
            </a:r>
          </a:p>
        </p:txBody>
      </p:sp>
    </p:spTree>
    <p:extLst>
      <p:ext uri="{BB962C8B-B14F-4D97-AF65-F5344CB8AC3E}">
        <p14:creationId xmlns:p14="http://schemas.microsoft.com/office/powerpoint/2010/main" val="20876980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76672"/>
            <a:ext cx="6984776" cy="1200329"/>
          </a:xfrm>
          <a:prstGeom prst="rect">
            <a:avLst/>
          </a:prstGeom>
        </p:spPr>
        <p:txBody>
          <a:bodyPr wrap="square">
            <a:spAutoFit/>
          </a:bodyPr>
          <a:lstStyle/>
          <a:p>
            <a:pPr algn="ctr"/>
            <a:r>
              <a:rPr lang="ru-RU" sz="3600" b="1" dirty="0">
                <a:latin typeface="Monotype Corsiva" pitchFamily="66" charset="0"/>
              </a:rPr>
              <a:t>•   </a:t>
            </a:r>
            <a:r>
              <a:rPr lang="ru-RU" sz="3600" b="1" dirty="0" smtClean="0">
                <a:latin typeface="Monotype Corsiva" pitchFamily="66" charset="0"/>
              </a:rPr>
              <a:t>Видеть</a:t>
            </a:r>
            <a:r>
              <a:rPr lang="ru-RU" sz="3600" b="1" dirty="0">
                <a:latin typeface="Monotype Corsiva" pitchFamily="66" charset="0"/>
              </a:rPr>
              <a:t>, слушать, предвидеть, избегать опасность.</a:t>
            </a:r>
          </a:p>
        </p:txBody>
      </p:sp>
      <p:sp>
        <p:nvSpPr>
          <p:cNvPr id="4" name="Прямоугольник 3"/>
          <p:cNvSpPr/>
          <p:nvPr/>
        </p:nvSpPr>
        <p:spPr>
          <a:xfrm>
            <a:off x="1547664" y="2132856"/>
            <a:ext cx="6552728" cy="3477875"/>
          </a:xfrm>
          <a:prstGeom prst="rect">
            <a:avLst/>
          </a:prstGeom>
        </p:spPr>
        <p:txBody>
          <a:bodyPr wrap="square">
            <a:spAutoFit/>
          </a:bodyPr>
          <a:lstStyle/>
          <a:p>
            <a:pPr algn="r"/>
            <a:r>
              <a:rPr lang="ru-RU" sz="4400" b="1" u="sng" dirty="0">
                <a:latin typeface="Monotype Corsiva" pitchFamily="66" charset="0"/>
              </a:rPr>
              <a:t>Итак, если вы научите своих детей соблюдать эти основные правила поведения на дорогах,  значит,  в ваш дом не придёт беда.</a:t>
            </a:r>
          </a:p>
        </p:txBody>
      </p:sp>
    </p:spTree>
    <p:extLst>
      <p:ext uri="{BB962C8B-B14F-4D97-AF65-F5344CB8AC3E}">
        <p14:creationId xmlns:p14="http://schemas.microsoft.com/office/powerpoint/2010/main" val="360711609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3" y="520511"/>
            <a:ext cx="7462727" cy="2215991"/>
          </a:xfrm>
          <a:prstGeom prst="rect">
            <a:avLst/>
          </a:prstGeom>
        </p:spPr>
        <p:txBody>
          <a:bodyPr wrap="square">
            <a:spAutoFit/>
          </a:bodyPr>
          <a:lstStyle/>
          <a:p>
            <a:pPr algn="ctr"/>
            <a:r>
              <a:rPr lang="ru-RU" sz="3200" b="1" dirty="0" smtClean="0">
                <a:latin typeface="Monotype Corsiva" pitchFamily="66" charset="0"/>
              </a:rPr>
              <a:t>ПАМЯТКА ДЛЯ РОДИТЕЛЕЙ:</a:t>
            </a:r>
          </a:p>
          <a:p>
            <a:r>
              <a:rPr lang="ru-RU" sz="2800" b="1" dirty="0" smtClean="0">
                <a:latin typeface="Monotype Corsiva" pitchFamily="66" charset="0"/>
              </a:rPr>
              <a:t>1.</a:t>
            </a:r>
            <a:r>
              <a:rPr lang="ru-RU" sz="2600" dirty="0" smtClean="0">
                <a:latin typeface="Monotype Corsiva" pitchFamily="66" charset="0"/>
              </a:rPr>
              <a:t>Не </a:t>
            </a:r>
            <a:r>
              <a:rPr lang="ru-RU" sz="2600" dirty="0">
                <a:latin typeface="Monotype Corsiva" pitchFamily="66" charset="0"/>
              </a:rPr>
              <a:t>спешите, переходите дорогу размеренным шагом. Выходя на проезжую часть дороги, прекратите разговаривать - ребенок должен привыкнуть, что при переходе дороги нужно сосредоточиться</a:t>
            </a:r>
            <a:r>
              <a:rPr lang="ru-RU" sz="2600" dirty="0" smtClean="0">
                <a:latin typeface="Monotype Corsiva" pitchFamily="66" charset="0"/>
              </a:rPr>
              <a:t>.</a:t>
            </a:r>
            <a:endParaRPr lang="ru-RU" sz="2600" dirty="0">
              <a:latin typeface="Monotype Corsiva" pitchFamily="66" charset="0"/>
            </a:endParaRPr>
          </a:p>
        </p:txBody>
      </p:sp>
      <p:sp>
        <p:nvSpPr>
          <p:cNvPr id="3" name="Прямоугольник 2"/>
          <p:cNvSpPr/>
          <p:nvPr/>
        </p:nvSpPr>
        <p:spPr>
          <a:xfrm>
            <a:off x="855648" y="2715072"/>
            <a:ext cx="7460526" cy="1723549"/>
          </a:xfrm>
          <a:prstGeom prst="rect">
            <a:avLst/>
          </a:prstGeom>
        </p:spPr>
        <p:txBody>
          <a:bodyPr wrap="square">
            <a:spAutoFit/>
          </a:bodyPr>
          <a:lstStyle/>
          <a:p>
            <a:pPr algn="r"/>
            <a:r>
              <a:rPr lang="ru-RU" sz="2800" b="1" dirty="0">
                <a:latin typeface="Monotype Corsiva" pitchFamily="66" charset="0"/>
              </a:rPr>
              <a:t>2.</a:t>
            </a:r>
            <a:r>
              <a:rPr lang="ru-RU" sz="2600" dirty="0">
                <a:latin typeface="Monotype Corsiva" pitchFamily="66" charset="0"/>
              </a:rPr>
              <a:t>Не переходите дорогу на красный или желтый сигнал светофора, как бы вы при этом не торопились. Переходите дорогу только в местах, обозначенных дорожным знаком “Пешеходный переход”.</a:t>
            </a:r>
          </a:p>
        </p:txBody>
      </p:sp>
      <p:sp>
        <p:nvSpPr>
          <p:cNvPr id="4" name="Прямоугольник 3"/>
          <p:cNvSpPr/>
          <p:nvPr/>
        </p:nvSpPr>
        <p:spPr>
          <a:xfrm>
            <a:off x="2295275" y="4509120"/>
            <a:ext cx="5995036" cy="1723549"/>
          </a:xfrm>
          <a:prstGeom prst="rect">
            <a:avLst/>
          </a:prstGeom>
        </p:spPr>
        <p:txBody>
          <a:bodyPr wrap="square">
            <a:spAutoFit/>
          </a:bodyPr>
          <a:lstStyle/>
          <a:p>
            <a:r>
              <a:rPr lang="ru-RU" sz="2800" b="1" dirty="0">
                <a:latin typeface="Monotype Corsiva" pitchFamily="66" charset="0"/>
              </a:rPr>
              <a:t>3.</a:t>
            </a:r>
            <a:r>
              <a:rPr lang="ru-RU" sz="2600" dirty="0">
                <a:latin typeface="Monotype Corsiva" pitchFamily="66" charset="0"/>
              </a:rPr>
              <a:t>Из автобуса, троллейбуса, трамвая, такси выходите первыми. В противном случае ребенок может упасть или побежать на проезжую часть.</a:t>
            </a:r>
          </a:p>
        </p:txBody>
      </p:sp>
    </p:spTree>
    <p:extLst>
      <p:ext uri="{BB962C8B-B14F-4D97-AF65-F5344CB8AC3E}">
        <p14:creationId xmlns:p14="http://schemas.microsoft.com/office/powerpoint/2010/main" val="12438386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476672"/>
            <a:ext cx="7272808" cy="1723549"/>
          </a:xfrm>
          <a:prstGeom prst="rect">
            <a:avLst/>
          </a:prstGeom>
        </p:spPr>
        <p:txBody>
          <a:bodyPr wrap="square">
            <a:spAutoFit/>
          </a:bodyPr>
          <a:lstStyle/>
          <a:p>
            <a:r>
              <a:rPr lang="ru-RU" sz="2800" b="1" dirty="0">
                <a:latin typeface="Monotype Corsiva" pitchFamily="66" charset="0"/>
              </a:rPr>
              <a:t>4.</a:t>
            </a:r>
            <a:r>
              <a:rPr lang="ru-RU" sz="2600" dirty="0">
                <a:latin typeface="Monotype Corsiva" pitchFamily="66" charset="0"/>
              </a:rPr>
              <a:t>Привлекайте ребенка к участию в ваших наблюдениях за обстановкой на дороге, показывайте ему те машины, которые готовятся поворачивать, едут с большой скоростью и т.д.</a:t>
            </a:r>
          </a:p>
        </p:txBody>
      </p:sp>
      <p:sp>
        <p:nvSpPr>
          <p:cNvPr id="4" name="Прямоугольник 3"/>
          <p:cNvSpPr/>
          <p:nvPr/>
        </p:nvSpPr>
        <p:spPr>
          <a:xfrm>
            <a:off x="841617" y="2367171"/>
            <a:ext cx="7452320" cy="1323439"/>
          </a:xfrm>
          <a:prstGeom prst="rect">
            <a:avLst/>
          </a:prstGeom>
        </p:spPr>
        <p:txBody>
          <a:bodyPr wrap="square">
            <a:spAutoFit/>
          </a:bodyPr>
          <a:lstStyle/>
          <a:p>
            <a:pPr algn="r"/>
            <a:r>
              <a:rPr lang="ru-RU" sz="2800" b="1" dirty="0">
                <a:latin typeface="Monotype Corsiva" pitchFamily="66" charset="0"/>
              </a:rPr>
              <a:t>5.</a:t>
            </a:r>
            <a:r>
              <a:rPr lang="ru-RU" sz="2600" dirty="0">
                <a:latin typeface="Monotype Corsiva" pitchFamily="66" charset="0"/>
              </a:rPr>
              <a:t>Не выходите с ребенком из-за кустов или машины, не осмотрев предварительно дорогу, – это типичная ошибка и нельзя допускать, чтобы дети ее повторяли.</a:t>
            </a:r>
          </a:p>
        </p:txBody>
      </p:sp>
      <p:sp>
        <p:nvSpPr>
          <p:cNvPr id="5" name="Прямоугольник 4"/>
          <p:cNvSpPr/>
          <p:nvPr/>
        </p:nvSpPr>
        <p:spPr>
          <a:xfrm>
            <a:off x="841617" y="3933056"/>
            <a:ext cx="7452320" cy="923330"/>
          </a:xfrm>
          <a:prstGeom prst="rect">
            <a:avLst/>
          </a:prstGeom>
        </p:spPr>
        <p:txBody>
          <a:bodyPr wrap="square">
            <a:spAutoFit/>
          </a:bodyPr>
          <a:lstStyle/>
          <a:p>
            <a:pPr algn="ctr"/>
            <a:r>
              <a:rPr lang="ru-RU" sz="2800" b="1" dirty="0">
                <a:latin typeface="Monotype Corsiva" pitchFamily="66" charset="0"/>
              </a:rPr>
              <a:t>6.</a:t>
            </a:r>
            <a:r>
              <a:rPr lang="ru-RU" sz="2600" dirty="0">
                <a:latin typeface="Monotype Corsiva" pitchFamily="66" charset="0"/>
              </a:rPr>
              <a:t>Не разрешайте играть вблизи дороги и на проезжей части.</a:t>
            </a:r>
          </a:p>
        </p:txBody>
      </p:sp>
      <p:sp>
        <p:nvSpPr>
          <p:cNvPr id="6" name="Прямоугольник 5"/>
          <p:cNvSpPr/>
          <p:nvPr/>
        </p:nvSpPr>
        <p:spPr>
          <a:xfrm>
            <a:off x="1979712" y="5085184"/>
            <a:ext cx="6284492" cy="923330"/>
          </a:xfrm>
          <a:prstGeom prst="rect">
            <a:avLst/>
          </a:prstGeom>
        </p:spPr>
        <p:txBody>
          <a:bodyPr wrap="square">
            <a:spAutoFit/>
          </a:bodyPr>
          <a:lstStyle/>
          <a:p>
            <a:pPr algn="r"/>
            <a:r>
              <a:rPr lang="ru-RU" sz="2800" b="1" dirty="0">
                <a:latin typeface="Monotype Corsiva" pitchFamily="66" charset="0"/>
              </a:rPr>
              <a:t>7.</a:t>
            </a:r>
            <a:r>
              <a:rPr lang="ru-RU" sz="2600" dirty="0">
                <a:latin typeface="Monotype Corsiva" pitchFamily="66" charset="0"/>
              </a:rPr>
              <a:t>Применяйте при поездках ремни безопасности , детские автокресла.</a:t>
            </a:r>
          </a:p>
        </p:txBody>
      </p:sp>
    </p:spTree>
    <p:extLst>
      <p:ext uri="{BB962C8B-B14F-4D97-AF65-F5344CB8AC3E}">
        <p14:creationId xmlns:p14="http://schemas.microsoft.com/office/powerpoint/2010/main" val="320195711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196752"/>
            <a:ext cx="7056784" cy="4154984"/>
          </a:xfrm>
          <a:prstGeom prst="rect">
            <a:avLst/>
          </a:prstGeom>
        </p:spPr>
        <p:txBody>
          <a:bodyPr wrap="square">
            <a:spAutoFit/>
          </a:bodyPr>
          <a:lstStyle/>
          <a:p>
            <a:pPr algn="ctr"/>
            <a:r>
              <a:rPr lang="ru-RU" sz="8800" b="1" dirty="0">
                <a:latin typeface="Monotype Corsiva" pitchFamily="66" charset="0"/>
              </a:rPr>
              <a:t>«Безопасность детей – забота взрослых</a:t>
            </a:r>
            <a:r>
              <a:rPr lang="ru-RU" sz="8000" b="1" dirty="0" smtClean="0">
                <a:latin typeface="Monotype Corsiva" pitchFamily="66" charset="0"/>
              </a:rPr>
              <a:t>»</a:t>
            </a:r>
            <a:endParaRPr lang="ru-RU" sz="8000" b="1" dirty="0">
              <a:latin typeface="Monotype Corsiva" pitchFamily="66" charset="0"/>
            </a:endParaRPr>
          </a:p>
        </p:txBody>
      </p:sp>
    </p:spTree>
    <p:extLst>
      <p:ext uri="{BB962C8B-B14F-4D97-AF65-F5344CB8AC3E}">
        <p14:creationId xmlns:p14="http://schemas.microsoft.com/office/powerpoint/2010/main" val="406746112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2616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34180" y="764704"/>
            <a:ext cx="6794203" cy="5078313"/>
          </a:xfrm>
          <a:prstGeom prst="rect">
            <a:avLst/>
          </a:prstGeom>
        </p:spPr>
        <p:txBody>
          <a:bodyPr wrap="square">
            <a:spAutoFit/>
          </a:bodyPr>
          <a:lstStyle/>
          <a:p>
            <a:pPr algn="ctr"/>
            <a:r>
              <a:rPr lang="ru-RU" sz="4400" b="1" dirty="0">
                <a:latin typeface="Monotype Corsiva" pitchFamily="66" charset="0"/>
              </a:rPr>
              <a:t>Цель: </a:t>
            </a:r>
            <a:endParaRPr lang="ru-RU" sz="4400" b="1" dirty="0" smtClean="0">
              <a:latin typeface="Monotype Corsiva" pitchFamily="66" charset="0"/>
            </a:endParaRPr>
          </a:p>
          <a:p>
            <a:pPr algn="ctr"/>
            <a:r>
              <a:rPr lang="ru-RU" sz="4000" dirty="0" smtClean="0">
                <a:latin typeface="Monotype Corsiva" pitchFamily="66" charset="0"/>
              </a:rPr>
              <a:t>организация </a:t>
            </a:r>
            <a:r>
              <a:rPr lang="ru-RU" sz="4000" dirty="0">
                <a:latin typeface="Monotype Corsiva" pitchFamily="66" charset="0"/>
              </a:rPr>
              <a:t>совместной деятельности родителей, педагогов и детей по профилактике детского дорожно-транспортного травматизма, </a:t>
            </a:r>
            <a:r>
              <a:rPr lang="ru-RU" sz="4000" dirty="0" smtClean="0">
                <a:latin typeface="Monotype Corsiva" pitchFamily="66" charset="0"/>
              </a:rPr>
              <a:t>   повышения </a:t>
            </a:r>
            <a:r>
              <a:rPr lang="ru-RU" sz="4000" dirty="0">
                <a:latin typeface="Monotype Corsiva" pitchFamily="66" charset="0"/>
              </a:rPr>
              <a:t>культуры участников дорожного движения.</a:t>
            </a:r>
            <a:endParaRPr lang="ru-RU" sz="2800" dirty="0">
              <a:latin typeface="Monotype Corsiva" pitchFamily="66" charset="0"/>
            </a:endParaRPr>
          </a:p>
        </p:txBody>
      </p:sp>
    </p:spTree>
    <p:extLst>
      <p:ext uri="{BB962C8B-B14F-4D97-AF65-F5344CB8AC3E}">
        <p14:creationId xmlns:p14="http://schemas.microsoft.com/office/powerpoint/2010/main" val="163436378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764704"/>
            <a:ext cx="7128792" cy="5324535"/>
          </a:xfrm>
          <a:prstGeom prst="rect">
            <a:avLst/>
          </a:prstGeom>
        </p:spPr>
        <p:txBody>
          <a:bodyPr wrap="square">
            <a:spAutoFit/>
          </a:bodyPr>
          <a:lstStyle/>
          <a:p>
            <a:pPr algn="ctr"/>
            <a:r>
              <a:rPr lang="ru-RU" sz="4400" b="1" dirty="0">
                <a:latin typeface="Monotype Corsiva" pitchFamily="66" charset="0"/>
              </a:rPr>
              <a:t>Задачи:</a:t>
            </a:r>
          </a:p>
          <a:p>
            <a:pPr marL="342900" indent="-342900">
              <a:buFont typeface="Arial" pitchFamily="34" charset="0"/>
              <a:buChar char="•"/>
            </a:pPr>
            <a:r>
              <a:rPr lang="ru-RU" sz="2400" dirty="0">
                <a:latin typeface="Monotype Corsiva" pitchFamily="66" charset="0"/>
              </a:rPr>
              <a:t>Побудить родителей задуматься о том, что соблюдение ПДД самое главное для сохранения жизни и здоровья их детей.</a:t>
            </a:r>
          </a:p>
          <a:p>
            <a:pPr marL="342900" indent="-342900" algn="r">
              <a:buFont typeface="Arial" pitchFamily="34" charset="0"/>
              <a:buChar char="•"/>
            </a:pPr>
            <a:r>
              <a:rPr lang="ru-RU" sz="2400" dirty="0">
                <a:latin typeface="Monotype Corsiva" pitchFamily="66" charset="0"/>
              </a:rPr>
              <a:t>Ознакомить родителей и детей с некоторыми правилами и памятками, способствующими наиболее эффективному усвоению ПДД.</a:t>
            </a:r>
          </a:p>
          <a:p>
            <a:pPr marL="342900" indent="-342900" algn="r">
              <a:buFont typeface="Arial" pitchFamily="34" charset="0"/>
              <a:buChar char="•"/>
            </a:pPr>
            <a:r>
              <a:rPr lang="ru-RU" sz="2400" dirty="0">
                <a:latin typeface="Monotype Corsiva" pitchFamily="66" charset="0"/>
              </a:rPr>
              <a:t>Предварительная подготовка к собранию</a:t>
            </a:r>
          </a:p>
          <a:p>
            <a:pPr marL="342900" indent="-342900" algn="r">
              <a:buFont typeface="Arial" pitchFamily="34" charset="0"/>
              <a:buChar char="•"/>
            </a:pPr>
            <a:r>
              <a:rPr lang="ru-RU" sz="2400" dirty="0">
                <a:latin typeface="Monotype Corsiva" pitchFamily="66" charset="0"/>
              </a:rPr>
              <a:t>Родители детей  до проведения собрания заполняют анкету для родителей и передают через воспитателя  для анализа.</a:t>
            </a:r>
          </a:p>
          <a:p>
            <a:pPr marL="342900" indent="-342900" algn="r">
              <a:buFont typeface="Arial" pitchFamily="34" charset="0"/>
              <a:buChar char="•"/>
            </a:pPr>
            <a:r>
              <a:rPr lang="ru-RU" sz="2400" dirty="0">
                <a:latin typeface="Monotype Corsiva" pitchFamily="66" charset="0"/>
              </a:rPr>
              <a:t>Изготовление памяток для родителей «Как обучить ребенка правилам дорожного движения</a:t>
            </a:r>
            <a:r>
              <a:rPr lang="ru-RU" sz="3200" dirty="0">
                <a:latin typeface="Monotype Corsiva" pitchFamily="66" charset="0"/>
              </a:rPr>
              <a:t>».</a:t>
            </a:r>
          </a:p>
        </p:txBody>
      </p:sp>
    </p:spTree>
    <p:extLst>
      <p:ext uri="{BB962C8B-B14F-4D97-AF65-F5344CB8AC3E}">
        <p14:creationId xmlns:p14="http://schemas.microsoft.com/office/powerpoint/2010/main" val="424571191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80728"/>
            <a:ext cx="7200799" cy="4770537"/>
          </a:xfrm>
          <a:prstGeom prst="rect">
            <a:avLst/>
          </a:prstGeom>
        </p:spPr>
        <p:txBody>
          <a:bodyPr wrap="square">
            <a:spAutoFit/>
          </a:bodyPr>
          <a:lstStyle/>
          <a:p>
            <a:pPr algn="ctr"/>
            <a:r>
              <a:rPr lang="ru-RU" sz="3200" dirty="0" smtClean="0">
                <a:latin typeface="Monotype Corsiva" pitchFamily="66" charset="0"/>
              </a:rPr>
              <a:t>Не </a:t>
            </a:r>
            <a:r>
              <a:rPr lang="ru-RU" sz="3200" dirty="0">
                <a:latin typeface="Monotype Corsiva" pitchFamily="66" charset="0"/>
              </a:rPr>
              <a:t>все придают значение обучению своих детей знакам  и Правилам дорожного </a:t>
            </a:r>
            <a:r>
              <a:rPr lang="ru-RU" sz="3200" dirty="0" smtClean="0">
                <a:latin typeface="Monotype Corsiva" pitchFamily="66" charset="0"/>
              </a:rPr>
              <a:t>движения, ссылаясь </a:t>
            </a:r>
            <a:r>
              <a:rPr lang="ru-RU" sz="3200" dirty="0">
                <a:latin typeface="Monotype Corsiva" pitchFamily="66" charset="0"/>
              </a:rPr>
              <a:t>на то</a:t>
            </a:r>
            <a:r>
              <a:rPr lang="ru-RU" sz="3200" dirty="0" smtClean="0">
                <a:latin typeface="Monotype Corsiva" pitchFamily="66" charset="0"/>
              </a:rPr>
              <a:t>, что </a:t>
            </a:r>
            <a:r>
              <a:rPr lang="ru-RU" sz="3200" dirty="0">
                <a:latin typeface="Monotype Corsiva" pitchFamily="66" charset="0"/>
              </a:rPr>
              <a:t>ребёнок всегда находится под присмотром. А ведь порой собственный двор превращается в шоссе.</a:t>
            </a:r>
          </a:p>
          <a:p>
            <a:pPr algn="ctr"/>
            <a:endParaRPr lang="ru-RU" sz="3600" b="1" dirty="0" smtClean="0">
              <a:latin typeface="Monotype Corsiva" pitchFamily="66" charset="0"/>
            </a:endParaRPr>
          </a:p>
          <a:p>
            <a:pPr algn="ctr"/>
            <a:r>
              <a:rPr lang="ru-RU" sz="3600" b="1" dirty="0" smtClean="0">
                <a:latin typeface="Monotype Corsiva" pitchFamily="66" charset="0"/>
              </a:rPr>
              <a:t>Многие </a:t>
            </a:r>
            <a:r>
              <a:rPr lang="ru-RU" sz="3600" b="1" dirty="0">
                <a:latin typeface="Monotype Corsiva" pitchFamily="66" charset="0"/>
              </a:rPr>
              <a:t>родители задаются вопросом – когда начинать рассказывать ребёнку о дорожных опасностях?</a:t>
            </a:r>
          </a:p>
        </p:txBody>
      </p:sp>
    </p:spTree>
    <p:extLst>
      <p:ext uri="{BB962C8B-B14F-4D97-AF65-F5344CB8AC3E}">
        <p14:creationId xmlns:p14="http://schemas.microsoft.com/office/powerpoint/2010/main" val="152870420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930" y="620688"/>
            <a:ext cx="7056784" cy="6001643"/>
          </a:xfrm>
          <a:prstGeom prst="rect">
            <a:avLst/>
          </a:prstGeom>
        </p:spPr>
        <p:txBody>
          <a:bodyPr wrap="square">
            <a:spAutoFit/>
          </a:bodyPr>
          <a:lstStyle/>
          <a:p>
            <a:pPr algn="r"/>
            <a:r>
              <a:rPr lang="ru-RU" sz="3200" b="1" dirty="0">
                <a:latin typeface="Monotype Corsiva" pitchFamily="66" charset="0"/>
              </a:rPr>
              <a:t>Как только кроха начинает ходить!</a:t>
            </a:r>
          </a:p>
          <a:p>
            <a:pPr algn="r"/>
            <a:r>
              <a:rPr lang="ru-RU" sz="3200" u="sng" dirty="0">
                <a:latin typeface="Monotype Corsiva" pitchFamily="66" charset="0"/>
              </a:rPr>
              <a:t>Во-первых </a:t>
            </a:r>
            <a:r>
              <a:rPr lang="ru-RU" sz="3200" dirty="0">
                <a:latin typeface="Monotype Corsiva" pitchFamily="66" charset="0"/>
              </a:rPr>
              <a:t>потому, что эти правила должны стать автоматическими, безусловными и не допускать сомнений в их правильности.</a:t>
            </a:r>
          </a:p>
          <a:p>
            <a:pPr algn="r"/>
            <a:r>
              <a:rPr lang="ru-RU" sz="3200" u="sng" dirty="0">
                <a:latin typeface="Monotype Corsiva" pitchFamily="66" charset="0"/>
              </a:rPr>
              <a:t>Во-вторых</a:t>
            </a:r>
            <a:r>
              <a:rPr lang="ru-RU" sz="3200" dirty="0">
                <a:latin typeface="Monotype Corsiva" pitchFamily="66" charset="0"/>
              </a:rPr>
              <a:t>- ребёнок, держащийся за руку, может в любой момент пойти или даже побежать. И ,возможно, в сторону автомобиля.</a:t>
            </a:r>
          </a:p>
          <a:p>
            <a:pPr algn="r"/>
            <a:r>
              <a:rPr lang="ru-RU" sz="3200" dirty="0">
                <a:latin typeface="Monotype Corsiva" pitchFamily="66" charset="0"/>
              </a:rPr>
              <a:t>Сам процесс обучения лучше разбить на несколько практических уроков</a:t>
            </a:r>
            <a:r>
              <a:rPr lang="ru-RU" sz="3200" b="1" dirty="0">
                <a:latin typeface="Monotype Corsiva" pitchFamily="66" charset="0"/>
              </a:rPr>
              <a:t>.</a:t>
            </a:r>
          </a:p>
          <a:p>
            <a:pPr algn="r"/>
            <a:r>
              <a:rPr lang="ru-RU" sz="3200" dirty="0" smtClean="0">
                <a:latin typeface="Monotype Corsiva" pitchFamily="66" charset="0"/>
              </a:rPr>
              <a:t>.</a:t>
            </a:r>
            <a:endParaRPr lang="ru-RU" sz="3200" dirty="0">
              <a:latin typeface="Monotype Corsiva" pitchFamily="66" charset="0"/>
            </a:endParaRPr>
          </a:p>
        </p:txBody>
      </p:sp>
    </p:spTree>
    <p:extLst>
      <p:ext uri="{BB962C8B-B14F-4D97-AF65-F5344CB8AC3E}">
        <p14:creationId xmlns:p14="http://schemas.microsoft.com/office/powerpoint/2010/main" val="128024035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8821" y="332656"/>
            <a:ext cx="6463774" cy="6124754"/>
          </a:xfrm>
          <a:prstGeom prst="rect">
            <a:avLst/>
          </a:prstGeom>
        </p:spPr>
        <p:txBody>
          <a:bodyPr wrap="square">
            <a:spAutoFit/>
          </a:bodyPr>
          <a:lstStyle/>
          <a:p>
            <a:pPr algn="ctr"/>
            <a:r>
              <a:rPr lang="ru-RU" sz="2800" b="1" dirty="0">
                <a:latin typeface="Monotype Corsiva" pitchFamily="66" charset="0"/>
              </a:rPr>
              <a:t>Перед собранием родителям была предложена анкета для </a:t>
            </a:r>
            <a:r>
              <a:rPr lang="ru-RU" sz="2800" b="1" dirty="0" smtClean="0">
                <a:latin typeface="Monotype Corsiva" pitchFamily="66" charset="0"/>
              </a:rPr>
              <a:t>заполнения</a:t>
            </a:r>
            <a:r>
              <a:rPr lang="ru-RU" sz="2800" b="1" dirty="0">
                <a:latin typeface="Monotype Corsiva" pitchFamily="66" charset="0"/>
              </a:rPr>
              <a:t> </a:t>
            </a:r>
            <a:r>
              <a:rPr lang="ru-RU" sz="2800" dirty="0" smtClean="0">
                <a:latin typeface="Monotype Corsiva" pitchFamily="66" charset="0"/>
              </a:rPr>
              <a:t>(</a:t>
            </a:r>
            <a:r>
              <a:rPr lang="ru-RU" dirty="0" smtClean="0">
                <a:latin typeface="Monotype Corsiva" pitchFamily="66" charset="0"/>
              </a:rPr>
              <a:t>Она </a:t>
            </a:r>
            <a:r>
              <a:rPr lang="ru-RU" dirty="0">
                <a:latin typeface="Monotype Corsiva" pitchFamily="66" charset="0"/>
              </a:rPr>
              <a:t>состояла из 5 </a:t>
            </a:r>
            <a:r>
              <a:rPr lang="ru-RU" dirty="0" smtClean="0">
                <a:latin typeface="Monotype Corsiva" pitchFamily="66" charset="0"/>
              </a:rPr>
              <a:t>вопросов): </a:t>
            </a:r>
            <a:endParaRPr lang="ru-RU" dirty="0">
              <a:latin typeface="Monotype Corsiva" pitchFamily="66" charset="0"/>
            </a:endParaRPr>
          </a:p>
          <a:p>
            <a:pPr algn="r"/>
            <a:r>
              <a:rPr lang="ru-RU" sz="2800" b="1" dirty="0">
                <a:latin typeface="Monotype Corsiva" pitchFamily="66" charset="0"/>
              </a:rPr>
              <a:t>1.</a:t>
            </a:r>
            <a:r>
              <a:rPr lang="ru-RU" sz="2800" dirty="0">
                <a:latin typeface="Monotype Corsiva" pitchFamily="66" charset="0"/>
              </a:rPr>
              <a:t>Знакомите ли вы своего ребенка с правилами дорожного движения?</a:t>
            </a:r>
          </a:p>
          <a:p>
            <a:pPr algn="r"/>
            <a:r>
              <a:rPr lang="ru-RU" sz="2800" b="1" dirty="0">
                <a:latin typeface="Monotype Corsiva" pitchFamily="66" charset="0"/>
              </a:rPr>
              <a:t>2.</a:t>
            </a:r>
            <a:r>
              <a:rPr lang="ru-RU" sz="2800" dirty="0">
                <a:latin typeface="Monotype Corsiva" pitchFamily="66" charset="0"/>
              </a:rPr>
              <a:t>С какого возраста вы стали знакомить его с ними?</a:t>
            </a:r>
          </a:p>
          <a:p>
            <a:pPr algn="r"/>
            <a:r>
              <a:rPr lang="ru-RU" sz="2800" b="1" dirty="0">
                <a:latin typeface="Monotype Corsiva" pitchFamily="66" charset="0"/>
              </a:rPr>
              <a:t>3.</a:t>
            </a:r>
            <a:r>
              <a:rPr lang="ru-RU" sz="2800" dirty="0">
                <a:latin typeface="Monotype Corsiva" pitchFamily="66" charset="0"/>
              </a:rPr>
              <a:t>Показывали ли вы своему ребенку безопасную дорогу из дома в школу и обратно?</a:t>
            </a:r>
          </a:p>
          <a:p>
            <a:pPr algn="r"/>
            <a:r>
              <a:rPr lang="ru-RU" sz="2800" b="1" dirty="0">
                <a:latin typeface="Monotype Corsiva" pitchFamily="66" charset="0"/>
              </a:rPr>
              <a:t>4.</a:t>
            </a:r>
            <a:r>
              <a:rPr lang="ru-RU" sz="2800" dirty="0">
                <a:latin typeface="Monotype Corsiva" pitchFamily="66" charset="0"/>
              </a:rPr>
              <a:t>Можете ли вы считать себя образцом для подражания в соблюдении правил дорожного движения?</a:t>
            </a:r>
          </a:p>
          <a:p>
            <a:pPr algn="r"/>
            <a:r>
              <a:rPr lang="ru-RU" sz="2800" b="1" dirty="0">
                <a:latin typeface="Monotype Corsiva" pitchFamily="66" charset="0"/>
              </a:rPr>
              <a:t>5.</a:t>
            </a:r>
            <a:r>
              <a:rPr lang="ru-RU" sz="2800" dirty="0">
                <a:latin typeface="Monotype Corsiva" pitchFamily="66" charset="0"/>
              </a:rPr>
              <a:t>Бывает иногда так, что ваш ребенок «преподает» вам урок безопасного поведения на дороге?</a:t>
            </a:r>
          </a:p>
        </p:txBody>
      </p:sp>
    </p:spTree>
    <p:extLst>
      <p:ext uri="{BB962C8B-B14F-4D97-AF65-F5344CB8AC3E}">
        <p14:creationId xmlns:p14="http://schemas.microsoft.com/office/powerpoint/2010/main" val="22977678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44646" y="476672"/>
            <a:ext cx="6408712" cy="5878532"/>
          </a:xfrm>
          <a:prstGeom prst="rect">
            <a:avLst/>
          </a:prstGeom>
        </p:spPr>
        <p:txBody>
          <a:bodyPr wrap="square">
            <a:spAutoFit/>
          </a:bodyPr>
          <a:lstStyle/>
          <a:p>
            <a:pPr algn="ctr"/>
            <a:r>
              <a:rPr lang="ru-RU" sz="2800" b="1" dirty="0">
                <a:latin typeface="Monotype Corsiva" pitchFamily="66" charset="0"/>
              </a:rPr>
              <a:t>Позвольте ещё раз напомнить вам основные правила, которые должен знать ребенок</a:t>
            </a:r>
          </a:p>
          <a:p>
            <a:pPr algn="r"/>
            <a:r>
              <a:rPr lang="ru-RU" sz="2600" b="1" dirty="0">
                <a:latin typeface="Monotype Corsiva" pitchFamily="66" charset="0"/>
              </a:rPr>
              <a:t>1.</a:t>
            </a:r>
            <a:r>
              <a:rPr lang="ru-RU" sz="2600" dirty="0">
                <a:latin typeface="Monotype Corsiva" pitchFamily="66" charset="0"/>
              </a:rPr>
              <a:t> Основные термины и понятия правил.</a:t>
            </a:r>
          </a:p>
          <a:p>
            <a:pPr algn="r"/>
            <a:r>
              <a:rPr lang="ru-RU" sz="2600" b="1" dirty="0">
                <a:latin typeface="Monotype Corsiva" pitchFamily="66" charset="0"/>
              </a:rPr>
              <a:t>2.</a:t>
            </a:r>
            <a:r>
              <a:rPr lang="ru-RU" sz="2600" dirty="0">
                <a:latin typeface="Monotype Corsiva" pitchFamily="66" charset="0"/>
              </a:rPr>
              <a:t> Обязанности пешеходов.</a:t>
            </a:r>
          </a:p>
          <a:p>
            <a:pPr algn="r"/>
            <a:r>
              <a:rPr lang="ru-RU" sz="2600" b="1" dirty="0">
                <a:latin typeface="Monotype Corsiva" pitchFamily="66" charset="0"/>
              </a:rPr>
              <a:t>3.</a:t>
            </a:r>
            <a:r>
              <a:rPr lang="ru-RU" sz="2600" dirty="0">
                <a:latin typeface="Monotype Corsiva" pitchFamily="66" charset="0"/>
              </a:rPr>
              <a:t> Обязанности пассажиров.</a:t>
            </a:r>
          </a:p>
          <a:p>
            <a:pPr algn="r"/>
            <a:r>
              <a:rPr lang="ru-RU" sz="2600" b="1" dirty="0">
                <a:latin typeface="Monotype Corsiva" pitchFamily="66" charset="0"/>
              </a:rPr>
              <a:t>4.</a:t>
            </a:r>
            <a:r>
              <a:rPr lang="ru-RU" sz="2600" dirty="0">
                <a:latin typeface="Monotype Corsiva" pitchFamily="66" charset="0"/>
              </a:rPr>
              <a:t> Регулирование дорожного движения.</a:t>
            </a:r>
          </a:p>
          <a:p>
            <a:pPr algn="r"/>
            <a:r>
              <a:rPr lang="ru-RU" sz="2600" b="1" dirty="0">
                <a:latin typeface="Monotype Corsiva" pitchFamily="66" charset="0"/>
              </a:rPr>
              <a:t>5.</a:t>
            </a:r>
            <a:r>
              <a:rPr lang="ru-RU" sz="2600" dirty="0">
                <a:latin typeface="Monotype Corsiva" pitchFamily="66" charset="0"/>
              </a:rPr>
              <a:t> Сигналы светофора.</a:t>
            </a:r>
          </a:p>
          <a:p>
            <a:pPr algn="r"/>
            <a:r>
              <a:rPr lang="ru-RU" sz="2600" b="1" dirty="0">
                <a:latin typeface="Monotype Corsiva" pitchFamily="66" charset="0"/>
              </a:rPr>
              <a:t>6.</a:t>
            </a:r>
            <a:r>
              <a:rPr lang="ru-RU" sz="2600" dirty="0">
                <a:latin typeface="Monotype Corsiva" pitchFamily="66" charset="0"/>
              </a:rPr>
              <a:t> Предупредительные сигналы.</a:t>
            </a:r>
          </a:p>
          <a:p>
            <a:pPr algn="r"/>
            <a:r>
              <a:rPr lang="ru-RU" sz="2600" b="1" dirty="0" smtClean="0">
                <a:latin typeface="Monotype Corsiva" pitchFamily="66" charset="0"/>
              </a:rPr>
              <a:t>7.</a:t>
            </a:r>
            <a:r>
              <a:rPr lang="ru-RU" sz="2600" dirty="0" smtClean="0">
                <a:latin typeface="Monotype Corsiva" pitchFamily="66" charset="0"/>
              </a:rPr>
              <a:t> </a:t>
            </a:r>
            <a:r>
              <a:rPr lang="ru-RU" sz="2600" dirty="0">
                <a:latin typeface="Monotype Corsiva" pitchFamily="66" charset="0"/>
              </a:rPr>
              <a:t>Движение в жилых зонах и перевозка людей.</a:t>
            </a:r>
          </a:p>
          <a:p>
            <a:pPr algn="r"/>
            <a:r>
              <a:rPr lang="ru-RU" sz="2600" b="1" dirty="0" smtClean="0">
                <a:latin typeface="Monotype Corsiva" pitchFamily="66" charset="0"/>
              </a:rPr>
              <a:t>8.</a:t>
            </a:r>
            <a:r>
              <a:rPr lang="ru-RU" sz="2600" dirty="0" smtClean="0">
                <a:latin typeface="Monotype Corsiva" pitchFamily="66" charset="0"/>
              </a:rPr>
              <a:t> </a:t>
            </a:r>
            <a:r>
              <a:rPr lang="ru-RU" sz="2600" dirty="0">
                <a:latin typeface="Monotype Corsiva" pitchFamily="66" charset="0"/>
              </a:rPr>
              <a:t>Особенности движения на велосипеде.</a:t>
            </a:r>
          </a:p>
          <a:p>
            <a:pPr algn="r"/>
            <a:r>
              <a:rPr lang="ru-RU" sz="2800" b="1" dirty="0">
                <a:latin typeface="Monotype Corsiva" pitchFamily="66" charset="0"/>
              </a:rPr>
              <a:t>Помните!  Ребёнок учится законам дорог, беря пример с членов семьи и других взрослых. Не жалейте времени на обучение детей поведению на дороге</a:t>
            </a:r>
            <a:r>
              <a:rPr lang="ru-RU" sz="2400" b="1" dirty="0">
                <a:latin typeface="Monotype Corsiva" pitchFamily="66" charset="0"/>
              </a:rPr>
              <a:t>.</a:t>
            </a:r>
          </a:p>
        </p:txBody>
      </p:sp>
    </p:spTree>
    <p:extLst>
      <p:ext uri="{BB962C8B-B14F-4D97-AF65-F5344CB8AC3E}">
        <p14:creationId xmlns:p14="http://schemas.microsoft.com/office/powerpoint/2010/main" val="372413467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476672"/>
            <a:ext cx="6480720" cy="3231654"/>
          </a:xfrm>
          <a:prstGeom prst="rect">
            <a:avLst/>
          </a:prstGeom>
        </p:spPr>
        <p:txBody>
          <a:bodyPr wrap="square">
            <a:spAutoFit/>
          </a:bodyPr>
          <a:lstStyle/>
          <a:p>
            <a:pPr algn="ctr"/>
            <a:r>
              <a:rPr lang="ru-RU" sz="3600" b="1" dirty="0">
                <a:latin typeface="Monotype Corsiva" pitchFamily="66" charset="0"/>
              </a:rPr>
              <a:t>Чтобы ваш ребёнок не создал опасную ситуацию на дорогах, он должен </a:t>
            </a:r>
            <a:r>
              <a:rPr lang="ru-RU" sz="3600" b="1" dirty="0" smtClean="0">
                <a:latin typeface="Monotype Corsiva" pitchFamily="66" charset="0"/>
              </a:rPr>
              <a:t>уметь:</a:t>
            </a:r>
          </a:p>
          <a:p>
            <a:r>
              <a:rPr lang="ru-RU" sz="2400" dirty="0" smtClean="0">
                <a:latin typeface="Monotype Corsiva" pitchFamily="66" charset="0"/>
              </a:rPr>
              <a:t>•   </a:t>
            </a:r>
            <a:r>
              <a:rPr lang="ru-RU" sz="3600" b="1" u="sng" dirty="0" smtClean="0">
                <a:latin typeface="Monotype Corsiva" pitchFamily="66" charset="0"/>
              </a:rPr>
              <a:t>Наблюдать </a:t>
            </a:r>
            <a:r>
              <a:rPr lang="ru-RU" sz="3600" b="1" u="sng" dirty="0">
                <a:latin typeface="Monotype Corsiva" pitchFamily="66" charset="0"/>
              </a:rPr>
              <a:t>за </a:t>
            </a:r>
            <a:r>
              <a:rPr lang="ru-RU" sz="3600" b="1" u="sng" dirty="0" smtClean="0">
                <a:latin typeface="Monotype Corsiva" pitchFamily="66" charset="0"/>
              </a:rPr>
              <a:t>дорогой.</a:t>
            </a:r>
          </a:p>
          <a:p>
            <a:r>
              <a:rPr lang="ru-RU" sz="2000" b="1" dirty="0">
                <a:latin typeface="Monotype Corsiva" pitchFamily="66" charset="0"/>
              </a:rPr>
              <a:t>1. </a:t>
            </a:r>
            <a:r>
              <a:rPr lang="ru-RU" sz="2000" dirty="0">
                <a:latin typeface="Monotype Corsiva" pitchFamily="66" charset="0"/>
              </a:rPr>
              <a:t>Находясь с ребенком на проезжей части, не спешите, переходите дорогу размеренным шагом. Иначе вы научите спешить там, где надо наблюдать и обеспечить безопасность</a:t>
            </a:r>
            <a:r>
              <a:rPr lang="ru-RU" sz="2000" dirty="0" smtClean="0">
                <a:latin typeface="Monotype Corsiva" pitchFamily="66" charset="0"/>
              </a:rPr>
              <a:t>.</a:t>
            </a:r>
            <a:endParaRPr lang="ru-RU" sz="2000" dirty="0">
              <a:latin typeface="Monotype Corsiva"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08326"/>
            <a:ext cx="5758457" cy="2583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7359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2"/>
            <a:ext cx="6984776" cy="1569660"/>
          </a:xfrm>
          <a:prstGeom prst="rect">
            <a:avLst/>
          </a:prstGeom>
        </p:spPr>
        <p:txBody>
          <a:bodyPr wrap="square">
            <a:spAutoFit/>
          </a:bodyPr>
          <a:lstStyle/>
          <a:p>
            <a:pPr algn="ctr"/>
            <a:r>
              <a:rPr lang="ru-RU" sz="3200" b="1" dirty="0" smtClean="0">
                <a:latin typeface="Monotype Corsiva" pitchFamily="66" charset="0"/>
              </a:rPr>
              <a:t>2.</a:t>
            </a:r>
            <a:r>
              <a:rPr lang="ru-RU" sz="3200" dirty="0" smtClean="0">
                <a:latin typeface="Monotype Corsiva" pitchFamily="66" charset="0"/>
              </a:rPr>
              <a:t>Учите </a:t>
            </a:r>
            <a:r>
              <a:rPr lang="ru-RU" sz="3200" dirty="0">
                <a:latin typeface="Monotype Corsiva" pitchFamily="66" charset="0"/>
              </a:rPr>
              <a:t>ребенка замечать машину. Иногда ребенок не замечает машину  издалека. Научите его всматриваться вдаль. </a:t>
            </a:r>
            <a:endParaRPr lang="ru-RU" sz="3200" dirty="0" smtClean="0">
              <a:latin typeface="Monotype Corsiva"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5791572" cy="35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69134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1097</Words>
  <Application>Microsoft Office PowerPoint</Application>
  <PresentationFormat>Экран (4:3)</PresentationFormat>
  <Paragraphs>72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«АЗБУКА ДОРОГ – РОДИТЕЛЯМ»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User</cp:lastModifiedBy>
  <cp:revision>36</cp:revision>
  <cp:lastPrinted>2017-08-18T11:02:35Z</cp:lastPrinted>
  <dcterms:created xsi:type="dcterms:W3CDTF">2016-10-08T05:55:21Z</dcterms:created>
  <dcterms:modified xsi:type="dcterms:W3CDTF">2021-11-07T06:41:11Z</dcterms:modified>
</cp:coreProperties>
</file>