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74" r:id="rId9"/>
    <p:sldId id="275" r:id="rId10"/>
    <p:sldId id="276" r:id="rId11"/>
    <p:sldId id="278" r:id="rId12"/>
    <p:sldId id="279" r:id="rId13"/>
    <p:sldId id="281" r:id="rId14"/>
    <p:sldId id="282" r:id="rId15"/>
    <p:sldId id="286" r:id="rId16"/>
    <p:sldId id="291" r:id="rId17"/>
    <p:sldId id="292" r:id="rId18"/>
    <p:sldId id="293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54668" autoAdjust="0"/>
  </p:normalViewPr>
  <p:slideViewPr>
    <p:cSldViewPr>
      <p:cViewPr varScale="1">
        <p:scale>
          <a:sx n="78" d="100"/>
          <a:sy n="78" d="100"/>
        </p:scale>
        <p:origin x="95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D69477-A297-4267-B18B-33521F1A6CA0}" type="datetimeFigureOut">
              <a:rPr lang="ru-RU" smtClean="0"/>
              <a:pPr>
                <a:defRPr/>
              </a:pPr>
              <a:t>17.02.2022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2EE17A-2AD9-46CC-BAEF-6F695432995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3208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87D819-27B0-45C4-860D-3451BE283954}" type="datetimeFigureOut">
              <a:rPr lang="ru-RU" smtClean="0"/>
              <a:pPr>
                <a:defRPr/>
              </a:pPr>
              <a:t>17.02.2022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FEA8E5-9A37-41CD-86EE-730978834B2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10530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176E23-78BF-4D97-AD51-CBA67F75A2E8}" type="datetimeFigureOut">
              <a:rPr lang="ru-RU" smtClean="0"/>
              <a:pPr>
                <a:defRPr/>
              </a:pPr>
              <a:t>17.02.2022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CB14F3-49E5-4D2E-B98E-4BD74F543E3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1381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EA293A-5006-4D0F-8433-BFFFC1BC9B10}" type="datetimeFigureOut">
              <a:rPr lang="ru-RU" smtClean="0"/>
              <a:pPr>
                <a:defRPr/>
              </a:pPr>
              <a:t>17.02.2022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90ECBD-1EE1-4C78-B1EF-76141463EAD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5154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B754325-8B2A-4ACB-B763-DB0FD2315152}" type="datetimeFigureOut">
              <a:rPr lang="ru-RU" smtClean="0"/>
              <a:pPr>
                <a:defRPr/>
              </a:pPr>
              <a:t>17.02.2022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03234F-5C8C-49C0-A994-C5D10DA72C9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9992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92B8888-BBF1-44B4-A327-BB6738D0D21E}" type="datetimeFigureOut">
              <a:rPr lang="ru-RU" smtClean="0"/>
              <a:pPr>
                <a:defRPr/>
              </a:pPr>
              <a:t>17.02.2022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B2AEFE-1960-4523-821E-51ABA833526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5730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AC24FE9-0A82-4108-912E-00D6858E1510}" type="datetimeFigureOut">
              <a:rPr lang="ru-RU" smtClean="0"/>
              <a:pPr>
                <a:defRPr/>
              </a:pPr>
              <a:t>17.02.2022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CBE234-912D-4987-87D5-F48265F85CF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446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A1E5A7E-29AC-4120-9E4B-A950B7281D34}" type="datetimeFigureOut">
              <a:rPr lang="ru-RU" smtClean="0"/>
              <a:pPr>
                <a:defRPr/>
              </a:pPr>
              <a:t>17.02.2022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7DA3A6-02D9-4B7F-8A99-982AC956B43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9702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E2A06FA-1210-4082-8E6C-BB4A468FE0C8}" type="datetimeFigureOut">
              <a:rPr lang="ru-RU" smtClean="0"/>
              <a:pPr>
                <a:defRPr/>
              </a:pPr>
              <a:t>17.02.2022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050982-70DC-4891-8919-DD04DE787C9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1713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B29224A-F377-49BB-87B9-135306C85253}" type="datetimeFigureOut">
              <a:rPr lang="ru-RU" smtClean="0"/>
              <a:pPr>
                <a:defRPr/>
              </a:pPr>
              <a:t>17.02.2022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A55476-00D9-467E-856B-CF785DF514E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5657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82F22B-28BD-47D5-BA5C-14E604A0BC71}" type="datetimeFigureOut">
              <a:rPr lang="ru-RU" smtClean="0"/>
              <a:pPr>
                <a:defRPr/>
              </a:pPr>
              <a:t>17.02.2022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69FEE4-EB06-490D-8F66-BBF7EE467A0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9504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6743C6A-A874-4FE6-A9FC-D833287BC607}" type="datetimeFigureOut">
              <a:rPr lang="ru-RU" smtClean="0"/>
              <a:pPr>
                <a:defRPr/>
              </a:pPr>
              <a:t>17.02.2022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AD9E942-089C-4A98-B7D6-19F41CC8314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532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2099.ru/wp-content/uploads/2010/08/1263831782_reghutsya_zubki.jpg" TargetMode="Externa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2099.ru/wp-content/uploads/2010/08/baby-and-mother-64-2.jpg" TargetMode="Externa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2099.ru/wp-content/uploads/2010/08/farm2.jpg" TargetMode="Externa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2099.ru/wp-content/uploads/2010/08/cb7926-001.jpg" TargetMode="Externa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3.bp.blogspot.com/-gsLnlERqOcE/UGLc2ZVDlII/AAAAAAAAADQ/jDR5HAMgZc4/s1600/4291522_ffeb61af.jpg" TargetMode="Externa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1.bp.blogspot.com/-aYkdQhb4o7w/UGLezXvGQ6I/AAAAAAAAADg/yNbxmfJnVTo/s1600/deti_tantsi_w800_h600.jpg" TargetMode="Externa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2099.ru/wp-content/uploads/2010/08/poobshaemsya.jpg" TargetMode="Externa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2099.ru/wp-content/uploads/2010/08/kar1.jpg" TargetMode="Externa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2099.ru/wp-content/uploads/2010/08/0_ba20_f6c228c8_XL.jpg" TargetMode="Externa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2099.ru/wp-content/uploads/2010/08/489572.jpg" TargetMode="Externa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2099.ru/wp-content/uploads/2010/08/1tachka.jpg" TargetMode="Externa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2099.ru/wp-content/uploads/2010/08/0_ba9a_43487c69_XL.jpg" TargetMode="Externa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2099.ru/wp-content/uploads/2010/08/fced6c78f2PLLOCLH_3284_fcd46fdfba.jpg" TargetMode="Externa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7474"/>
            <a:ext cx="8013192" cy="1617519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endParaRPr lang="ru-RU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13314" name="Текст 4"/>
          <p:cNvSpPr>
            <a:spLocks noGrp="1"/>
          </p:cNvSpPr>
          <p:nvPr>
            <p:ph type="body" idx="1"/>
          </p:nvPr>
        </p:nvSpPr>
        <p:spPr>
          <a:xfrm>
            <a:off x="741363" y="117474"/>
            <a:ext cx="8021637" cy="2367543"/>
          </a:xfrm>
        </p:spPr>
        <p:txBody>
          <a:bodyPr>
            <a:noAutofit/>
          </a:bodyPr>
          <a:lstStyle/>
          <a:p>
            <a:pPr algn="ctr"/>
            <a:endParaRPr lang="ru-RU" sz="40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</a:rPr>
              <a:t>Музыкальное </a:t>
            </a:r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</a:rPr>
              <a:t>развитие детей в раннем возрасте</a:t>
            </a:r>
          </a:p>
        </p:txBody>
      </p:sp>
      <p:pic>
        <p:nvPicPr>
          <p:cNvPr id="13315" name="Рисунок 6" descr="http://www.2099.ru/wp-content/uploads/2010/08/1263831782_reghutsya_zubki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63" y="2753285"/>
            <a:ext cx="4932380" cy="3718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satMod val="150000"/>
                  </a:schemeClr>
                </a:solidFill>
              </a:rPr>
              <a:t>Психологическое воздействие музыки</a:t>
            </a:r>
            <a:endParaRPr lang="ru-RU" dirty="0">
              <a:solidFill>
                <a:schemeClr val="accent1">
                  <a:satMod val="150000"/>
                </a:schemeClr>
              </a:solidFill>
            </a:endParaRPr>
          </a:p>
        </p:txBody>
      </p:sp>
      <p:pic>
        <p:nvPicPr>
          <p:cNvPr id="22531" name="Содержимое 4" descr="http://www.2099.ru/wp-content/uploads/2010/08/baby-and-mother-64-2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887788" y="1688306"/>
            <a:ext cx="4629150" cy="347186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 rtlCol="0">
            <a:norm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1600" b="1" dirty="0" smtClean="0"/>
              <a:t>В этом сила психологического воздействия музыки, благодаря ей развивается восприимчивость и чувствительность. На фоне эмоционального переживания, вызванного музыкой, зарождается потребность в ней, развиваются творческие способности, воображение, возникают ассоциации и обобщения, стимулирующие эстетические эмоции.</a:t>
            </a:r>
            <a:endParaRPr lang="ru-RU" sz="1600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>
              <a:solidFill>
                <a:schemeClr val="accent1">
                  <a:satMod val="150000"/>
                </a:schemeClr>
              </a:solidFill>
            </a:endParaRPr>
          </a:p>
        </p:txBody>
      </p:sp>
      <p:pic>
        <p:nvPicPr>
          <p:cNvPr id="23555" name="Содержимое 5" descr="http://www.2099.ru/wp-content/uploads/2010/08/farm2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143250" y="2357438"/>
            <a:ext cx="5572125" cy="3429000"/>
          </a:xfrm>
        </p:spPr>
      </p:pic>
      <p:sp>
        <p:nvSpPr>
          <p:cNvPr id="2355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b="1" smtClean="0"/>
              <a:t>Сегодня отмечатся резкий рост числа детей с различными формами нарушений поведения. Этому способствуют всевозможные программы, имеющие учебно- дисциплинарную направленность. Технологизация жизни, в которой участвует ребенок, влечет за собой его "обесчувствовывание". Замыкаясь на телевизорах, компьютерах, дети меньше общаются со взрослыми и сверстниками, а ведь именно общение в значительной степени обогащает чувственную сферу.</a:t>
            </a:r>
            <a:endParaRPr lang="ru-RU" smtClean="0"/>
          </a:p>
          <a:p>
            <a:pPr eaLnBrk="1" hangingPunct="1">
              <a:lnSpc>
                <a:spcPct val="90000"/>
              </a:lnSpc>
            </a:pP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satMod val="150000"/>
                  </a:schemeClr>
                </a:solidFill>
              </a:rPr>
              <a:t>Роль родителей</a:t>
            </a:r>
            <a:endParaRPr lang="ru-RU" dirty="0">
              <a:solidFill>
                <a:schemeClr val="accent1">
                  <a:satMod val="150000"/>
                </a:schemeClr>
              </a:solidFill>
            </a:endParaRPr>
          </a:p>
        </p:txBody>
      </p:sp>
      <p:pic>
        <p:nvPicPr>
          <p:cNvPr id="24579" name="Содержимое 4" descr="http://www.2099.ru/wp-content/uploads/2010/08/cb7926-001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571875" y="1785938"/>
            <a:ext cx="5214938" cy="4429125"/>
          </a:xfrm>
        </p:spPr>
      </p:pic>
      <p:sp>
        <p:nvSpPr>
          <p:cNvPr id="24578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r" eaLnBrk="1" hangingPunct="1"/>
            <a:r>
              <a:rPr lang="ru-RU" sz="1800" b="1" smtClean="0"/>
              <a:t>Неоценима роль родителей в гармоничном развитии ребёнка. Ведь увлечь и научить может тот, кто сам понимает и любит изобразительное искусство, музыку, театр, кто видит и чувствует красоту окружающего мира, природы, человеческих взаимоотношений.</a:t>
            </a:r>
            <a:endParaRPr lang="ru-RU" sz="1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>
              <a:solidFill>
                <a:schemeClr val="accent1">
                  <a:satMod val="150000"/>
                </a:schemeClr>
              </a:solidFill>
            </a:endParaRPr>
          </a:p>
        </p:txBody>
      </p:sp>
      <p:pic>
        <p:nvPicPr>
          <p:cNvPr id="25603" name="Содержимое 4" descr="http://www.2099.ru/wp-content/uploads/2012/12/b424d3523a6d92d9594c594cf036a270_77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87788" y="1669018"/>
            <a:ext cx="4629150" cy="3510438"/>
          </a:xfrm>
        </p:spPr>
      </p:pic>
      <p:sp>
        <p:nvSpPr>
          <p:cNvPr id="25602" name="Текст 3"/>
          <p:cNvSpPr>
            <a:spLocks noGrp="1"/>
          </p:cNvSpPr>
          <p:nvPr>
            <p:ph type="body" sz="half" idx="2"/>
          </p:nvPr>
        </p:nvSpPr>
        <p:spPr>
          <a:xfrm>
            <a:off x="179388" y="1773238"/>
            <a:ext cx="2468562" cy="4572000"/>
          </a:xfrm>
        </p:spPr>
        <p:txBody>
          <a:bodyPr/>
          <a:lstStyle/>
          <a:p>
            <a:pPr algn="r" eaLnBrk="1" hangingPunct="1"/>
            <a:r>
              <a:rPr lang="ru-RU" sz="1800" b="1" smtClean="0"/>
              <a:t>Музыка имеет особый язык, позволяющий передавать самые тонкие оттенки человеческих состояний, переживаний, отношений. «Музыка выражает всё то, для чего нет слов, но что просится из души, и что хочет быть высказано» — писал П. И. Чайковский.</a:t>
            </a:r>
            <a:endParaRPr lang="ru-RU" sz="1800" smtClean="0"/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>
              <a:solidFill>
                <a:schemeClr val="accent1">
                  <a:satMod val="150000"/>
                </a:schemeClr>
              </a:solidFill>
            </a:endParaRPr>
          </a:p>
        </p:txBody>
      </p:sp>
      <p:pic>
        <p:nvPicPr>
          <p:cNvPr id="26627" name="Содержимое 4" descr="http://www.2099.ru/wp-content/uploads/2011/10/best-27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87788" y="1688306"/>
            <a:ext cx="4629150" cy="3471862"/>
          </a:xfrm>
        </p:spPr>
      </p:pic>
      <p:sp>
        <p:nvSpPr>
          <p:cNvPr id="26626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ru-RU" b="1" smtClean="0"/>
              <a:t>Великий русский критик В.Г. Белинский писал: </a:t>
            </a:r>
          </a:p>
          <a:p>
            <a:pPr eaLnBrk="1" hangingPunct="1"/>
            <a:r>
              <a:rPr lang="ru-RU" b="1" smtClean="0"/>
              <a:t>« Влияние музыки на детей благотворно, и чем раньше начнут они испытывать ее влияние на себе, тем лучше для них. Они не переведут на свой детский язык её не выговариваемых глаголов, но запечатлеют их в сердцах, не перетолкуют их по-своему, не будут о ней разглагольствовать; но она наполнит гармонией их юные души». И нам нельзя не согласиться с этим высказыванием, тем более что в детстве и закладывается основа развития личности.</a:t>
            </a:r>
            <a:endParaRPr lang="ru-RU" smtClean="0"/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>
              <a:solidFill>
                <a:schemeClr val="accent1">
                  <a:satMod val="150000"/>
                </a:schemeClr>
              </a:solidFill>
            </a:endParaRPr>
          </a:p>
        </p:txBody>
      </p:sp>
      <p:pic>
        <p:nvPicPr>
          <p:cNvPr id="28675" name="Рисунок 7" descr="5L5aC"/>
          <p:cNvPicPr>
            <a:picLocks noGrp="1"/>
          </p:cNvPicPr>
          <p:nvPr>
            <p:ph type="pic" idx="1"/>
          </p:nvPr>
        </p:nvPicPr>
        <p:blipFill>
          <a:blip r:embed="rId2" cstate="print"/>
          <a:srcRect l="10448" r="10448"/>
          <a:stretch>
            <a:fillRect/>
          </a:stretch>
        </p:blipFill>
        <p:spPr>
          <a:noFill/>
        </p:spPr>
      </p:pic>
      <p:sp>
        <p:nvSpPr>
          <p:cNvPr id="28674" name="Текст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Малыши – музыкальный народ.</a:t>
            </a:r>
            <a:br>
              <a:rPr lang="ru-RU" smtClean="0"/>
            </a:br>
            <a:r>
              <a:rPr lang="ru-RU" smtClean="0"/>
              <a:t>Они имеют музыкальные способности, о которых мы даже не подозреваем, и прямо таки обожают петь. Душа ребенка чувствительна к песенной интонации, и нередко, как мы уже упоминали, дети начинают петь, по выражению П. Тюленева, «раньше, чем ходить».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>
              <a:solidFill>
                <a:schemeClr val="accent1">
                  <a:satMod val="150000"/>
                </a:schemeClr>
              </a:solidFill>
            </a:endParaRPr>
          </a:p>
        </p:txBody>
      </p:sp>
      <p:pic>
        <p:nvPicPr>
          <p:cNvPr id="30723" name="Рисунок 4" descr="http://3.bp.blogspot.com/-gsLnlERqOcE/UGLc2ZVDlII/AAAAAAAAADQ/jDR5HAMgZc4/s640/4291522_ffeb61af.jpg">
            <a:hlinkClick r:id="rId2"/>
          </p:cNvPr>
          <p:cNvPicPr>
            <a:picLocks noGrp="1"/>
          </p:cNvPicPr>
          <p:nvPr>
            <p:ph type="pic" idx="1"/>
          </p:nvPr>
        </p:nvPicPr>
        <p:blipFill>
          <a:blip r:embed="rId3" cstate="print"/>
          <a:srcRect l="18314" r="18314"/>
          <a:stretch>
            <a:fillRect/>
          </a:stretch>
        </p:blipFill>
        <p:spPr>
          <a:noFill/>
        </p:spPr>
      </p:pic>
      <p:sp>
        <p:nvSpPr>
          <p:cNvPr id="30722" name="Текст 3"/>
          <p:cNvSpPr>
            <a:spLocks noGrp="1"/>
          </p:cNvSpPr>
          <p:nvPr>
            <p:ph type="body" sz="half" idx="2"/>
          </p:nvPr>
        </p:nvSpPr>
        <p:spPr>
          <a:xfrm>
            <a:off x="142875" y="1785938"/>
            <a:ext cx="2468563" cy="4572000"/>
          </a:xfrm>
        </p:spPr>
        <p:txBody>
          <a:bodyPr/>
          <a:lstStyle/>
          <a:p>
            <a:pPr algn="r" eaLnBrk="1" hangingPunct="1"/>
            <a:r>
              <a:rPr lang="ru-RU" sz="1600" b="1" i="1" smtClean="0"/>
              <a:t> В ребенке важно развивать все лучшее, что заложено в нем от природы; учитывая склонности к определенным видам музыкальной деятельности, на основе различных природных задатков, формировать специальные музыкальные способности, способствовать общему развитию. </a:t>
            </a:r>
            <a:endParaRPr lang="ru-RU" sz="16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>
              <a:solidFill>
                <a:schemeClr val="accent1">
                  <a:satMod val="150000"/>
                </a:schemeClr>
              </a:solidFill>
            </a:endParaRPr>
          </a:p>
        </p:txBody>
      </p:sp>
      <p:pic>
        <p:nvPicPr>
          <p:cNvPr id="31747" name="Рисунок 4" descr="http://1.bp.blogspot.com/-aYkdQhb4o7w/UGLezXvGQ6I/AAAAAAAAADg/yNbxmfJnVTo/s320/deti_tantsi_w800_h600.jpg">
            <a:hlinkClick r:id="rId2"/>
          </p:cNvPr>
          <p:cNvPicPr>
            <a:picLocks noGrp="1"/>
          </p:cNvPicPr>
          <p:nvPr>
            <p:ph type="pic" idx="1"/>
          </p:nvPr>
        </p:nvPicPr>
        <p:blipFill>
          <a:blip r:embed="rId3" cstate="print"/>
          <a:srcRect l="14381" r="14381"/>
          <a:stretch>
            <a:fillRect/>
          </a:stretch>
        </p:blipFill>
        <p:spPr>
          <a:noFill/>
        </p:spPr>
      </p:pic>
      <p:sp>
        <p:nvSpPr>
          <p:cNvPr id="31746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ru-RU" sz="1800" b="1" i="1" smtClean="0"/>
              <a:t>В детском саду мы ежедневно занимаемся музыкальной деятельностью. Работаем над развитием музыкальных способностей, прививаем эстетический вкус. Детский сад и семья - два главных коллектива, ответственных за развитие и воспитание ребенка. </a:t>
            </a:r>
            <a:endParaRPr lang="ru-RU" sz="1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 lIns="73152" bIns="0" anchor="b">
            <a:sp3d prstMaterial="matte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sz="2000" b="0">
              <a:solidFill>
                <a:schemeClr val="accent1">
                  <a:satMod val="150000"/>
                </a:schemeClr>
              </a:solidFill>
            </a:endParaRPr>
          </a:p>
        </p:txBody>
      </p:sp>
      <p:pic>
        <p:nvPicPr>
          <p:cNvPr id="38916" name="Рисунок 7" descr="http://www.2099.ru/wp-content/uploads/2012/11/693797e0e76e.gif"/>
          <p:cNvPicPr>
            <a:picLocks noGrp="1"/>
          </p:cNvPicPr>
          <p:nvPr>
            <p:ph type="pic" idx="1"/>
          </p:nvPr>
        </p:nvPicPr>
        <p:blipFill>
          <a:blip r:embed="rId2" cstate="print"/>
          <a:srcRect l="2508" r="2508"/>
          <a:stretch>
            <a:fillRect/>
          </a:stretch>
        </p:blipFill>
        <p:spPr/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0" indent="0" algn="ctr" eaLnBrk="1" hangingPunct="1">
              <a:buFont typeface="Wingdings 2" pitchFamily="18" charset="2"/>
              <a:buNone/>
            </a:pPr>
            <a:r>
              <a:rPr lang="ru-RU" sz="2800" smtClean="0">
                <a:latin typeface="Arial" charset="0"/>
              </a:rPr>
              <a:t>Спасибо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-1" y="0"/>
            <a:ext cx="2903805" cy="1412776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</a:rPr>
              <a:t>Волшебный мир</a:t>
            </a:r>
            <a:endParaRPr lang="ru-RU" sz="4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Рисунок 6"/>
          <p:cNvSpPr>
            <a:spLocks noGrp="1"/>
          </p:cNvSpPr>
          <p:nvPr>
            <p:ph type="pic" idx="1"/>
          </p:nvPr>
        </p:nvSpPr>
        <p:spPr/>
      </p:sp>
      <p:sp>
        <p:nvSpPr>
          <p:cNvPr id="14339" name="Текст 7"/>
          <p:cNvSpPr>
            <a:spLocks noGrp="1"/>
          </p:cNvSpPr>
          <p:nvPr>
            <p:ph type="body" sz="half" idx="2"/>
          </p:nvPr>
        </p:nvSpPr>
        <p:spPr>
          <a:xfrm>
            <a:off x="629841" y="1124744"/>
            <a:ext cx="2949178" cy="5472608"/>
          </a:xfrm>
        </p:spPr>
        <p:txBody>
          <a:bodyPr/>
          <a:lstStyle/>
          <a:p>
            <a:pPr eaLnBrk="1" hangingPunct="1"/>
            <a:endParaRPr lang="ru-RU" dirty="0" smtClean="0"/>
          </a:p>
        </p:txBody>
      </p:sp>
      <p:pic>
        <p:nvPicPr>
          <p:cNvPr id="14340" name="Рисунок 3" descr="http://s60.radikal.ru/i168/1008/e1/433c1f3545c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09982" y="987426"/>
            <a:ext cx="5234017" cy="488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Прямоугольник 4"/>
          <p:cNvSpPr>
            <a:spLocks noChangeArrowheads="1"/>
          </p:cNvSpPr>
          <p:nvPr/>
        </p:nvSpPr>
        <p:spPr bwMode="auto">
          <a:xfrm>
            <a:off x="683567" y="188640"/>
            <a:ext cx="2895451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endParaRPr lang="ru-RU" b="1" dirty="0" smtClean="0">
              <a:latin typeface="Century" panose="02040604050505020304" pitchFamily="18" charset="0"/>
            </a:endParaRPr>
          </a:p>
          <a:p>
            <a:pPr algn="r"/>
            <a:endParaRPr lang="ru-RU" b="1" dirty="0">
              <a:latin typeface="Century" panose="02040604050505020304" pitchFamily="18" charset="0"/>
            </a:endParaRPr>
          </a:p>
          <a:p>
            <a:pPr algn="r"/>
            <a:endParaRPr lang="ru-RU" b="1" dirty="0" smtClean="0">
              <a:latin typeface="Century" panose="02040604050505020304" pitchFamily="18" charset="0"/>
            </a:endParaRPr>
          </a:p>
          <a:p>
            <a:pPr algn="r"/>
            <a:endParaRPr lang="ru-RU" b="1" dirty="0">
              <a:latin typeface="Century" panose="02040604050505020304" pitchFamily="18" charset="0"/>
            </a:endParaRPr>
          </a:p>
          <a:p>
            <a:pPr algn="r"/>
            <a:endParaRPr lang="ru-RU" b="1" dirty="0" smtClean="0">
              <a:latin typeface="Century" panose="02040604050505020304" pitchFamily="18" charset="0"/>
            </a:endParaRPr>
          </a:p>
          <a:p>
            <a:pPr algn="r"/>
            <a:r>
              <a:rPr lang="ru-RU" b="1" dirty="0" smtClean="0">
                <a:latin typeface="Century" panose="02040604050505020304" pitchFamily="18" charset="0"/>
              </a:rPr>
              <a:t>Ребёнок </a:t>
            </a:r>
            <a:r>
              <a:rPr lang="ru-RU" b="1" dirty="0">
                <a:latin typeface="Century" panose="02040604050505020304" pitchFamily="18" charset="0"/>
              </a:rPr>
              <a:t>живёт в мире красок, звуков, различных ощущений. Этот мир является неисчерпаемым источником развития чувств и фантазии. Что же станет его путеводной звездой в этом мире, что привлечёт и поведёт малыша за собой, из какого родника он будет черпать силы? Безусловно — это то, что его окружает: красота самого мира.</a:t>
            </a:r>
            <a:endParaRPr lang="ru-RU" dirty="0">
              <a:latin typeface="Century" panose="020406040505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530226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Раннее развитие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/>
      </p:sp>
      <p:sp>
        <p:nvSpPr>
          <p:cNvPr id="15363" name="Текст 10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r" eaLnBrk="1" hangingPunct="1"/>
            <a:endParaRPr lang="ru-RU" smtClean="0"/>
          </a:p>
        </p:txBody>
      </p:sp>
      <p:sp>
        <p:nvSpPr>
          <p:cNvPr id="15364" name="Rectangle 1"/>
          <p:cNvSpPr>
            <a:spLocks noChangeArrowheads="1"/>
          </p:cNvSpPr>
          <p:nvPr/>
        </p:nvSpPr>
        <p:spPr bwMode="auto">
          <a:xfrm>
            <a:off x="0" y="0"/>
            <a:ext cx="1841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000">
                <a:solidFill>
                  <a:srgbClr val="4F647B"/>
                </a:solidFill>
                <a:ea typeface="Times New Roman" pitchFamily="18" charset="0"/>
                <a:cs typeface="Arial" charset="0"/>
              </a:rPr>
              <a:t/>
            </a:r>
            <a:br>
              <a:rPr lang="ru-RU" sz="1000">
                <a:solidFill>
                  <a:srgbClr val="4F647B"/>
                </a:solidFill>
                <a:ea typeface="Times New Roman" pitchFamily="18" charset="0"/>
                <a:cs typeface="Arial" charset="0"/>
              </a:rPr>
            </a:br>
            <a:endParaRPr lang="ru-RU">
              <a:ea typeface="Times New Roman" pitchFamily="18" charset="0"/>
              <a:cs typeface="Arial" charset="0"/>
            </a:endParaRPr>
          </a:p>
        </p:txBody>
      </p:sp>
      <p:sp>
        <p:nvSpPr>
          <p:cNvPr id="15365" name="Rectangle 2"/>
          <p:cNvSpPr>
            <a:spLocks noChangeArrowheads="1"/>
          </p:cNvSpPr>
          <p:nvPr/>
        </p:nvSpPr>
        <p:spPr bwMode="auto">
          <a:xfrm>
            <a:off x="0" y="0"/>
            <a:ext cx="1841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000">
                <a:solidFill>
                  <a:srgbClr val="4F647B"/>
                </a:solidFill>
                <a:ea typeface="Times New Roman" pitchFamily="18" charset="0"/>
                <a:cs typeface="Arial" charset="0"/>
              </a:rPr>
              <a:t/>
            </a:r>
            <a:br>
              <a:rPr lang="ru-RU" sz="1000">
                <a:solidFill>
                  <a:srgbClr val="4F647B"/>
                </a:solidFill>
                <a:ea typeface="Times New Roman" pitchFamily="18" charset="0"/>
                <a:cs typeface="Arial" charset="0"/>
              </a:rPr>
            </a:br>
            <a:endParaRPr lang="ru-RU">
              <a:ea typeface="Times New Roman" pitchFamily="18" charset="0"/>
              <a:cs typeface="Arial" charset="0"/>
            </a:endParaRPr>
          </a:p>
        </p:txBody>
      </p:sp>
      <p:sp>
        <p:nvSpPr>
          <p:cNvPr id="15366" name="Прямоугольник 5"/>
          <p:cNvSpPr>
            <a:spLocks noChangeArrowheads="1"/>
          </p:cNvSpPr>
          <p:nvPr/>
        </p:nvSpPr>
        <p:spPr bwMode="auto">
          <a:xfrm>
            <a:off x="2286000" y="1071563"/>
            <a:ext cx="4572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Corbel" pitchFamily="34" charset="0"/>
              </a:rPr>
              <a:t/>
            </a:r>
            <a:br>
              <a:rPr lang="ru-RU">
                <a:latin typeface="Corbel" pitchFamily="34" charset="0"/>
              </a:rPr>
            </a:br>
            <a:endParaRPr lang="ru-RU">
              <a:latin typeface="Corbel" pitchFamily="34" charset="0"/>
            </a:endParaRPr>
          </a:p>
        </p:txBody>
      </p:sp>
      <p:pic>
        <p:nvPicPr>
          <p:cNvPr id="15367" name="Рисунок 6" descr="http://www.2099.ru/wp-content/uploads/2010/08/poobshaemsya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45533" y="1019195"/>
            <a:ext cx="4089870" cy="4936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8" name="Прямоугольник 7"/>
          <p:cNvSpPr>
            <a:spLocks noChangeArrowheads="1"/>
          </p:cNvSpPr>
          <p:nvPr/>
        </p:nvSpPr>
        <p:spPr bwMode="auto">
          <a:xfrm>
            <a:off x="510979" y="987426"/>
            <a:ext cx="3700981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последнее время все чаще педагоги и психологи говорят о необходимости раннего музыкального воспитания и развития детей, начиная с младенческого возраста. Вновь и вновь многочисленные исследования ученых всего мира, изучающих психологию, подтверждают, что психологические основы обучения закладываются с рождения и закрепляются уже к трехлетнему возрасту. Отсюда вывод: не упускать время от самого рождения и развивать музыкальные способности, не забывая об общем развитии ребенка. Музыка, игра, пение, пляски создают положительные эмоции. А положительные эмоции - это внутреннее благополучие малыша, его душевное и физическое здоровье.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23528" y="457200"/>
            <a:ext cx="3255491" cy="739552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Дородовое воспитание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Рисунок 10"/>
          <p:cNvSpPr>
            <a:spLocks noGrp="1"/>
          </p:cNvSpPr>
          <p:nvPr>
            <p:ph type="pic" idx="1"/>
          </p:nvPr>
        </p:nvSpPr>
        <p:spPr/>
      </p:sp>
      <p:sp>
        <p:nvSpPr>
          <p:cNvPr id="16387" name="Текст 11"/>
          <p:cNvSpPr>
            <a:spLocks noGrp="1"/>
          </p:cNvSpPr>
          <p:nvPr>
            <p:ph type="body" sz="half" idx="2"/>
          </p:nvPr>
        </p:nvSpPr>
        <p:spPr>
          <a:xfrm>
            <a:off x="1043607" y="1196752"/>
            <a:ext cx="2535411" cy="4672236"/>
          </a:xfrm>
        </p:spPr>
        <p:txBody>
          <a:bodyPr/>
          <a:lstStyle/>
          <a:p>
            <a:pPr eaLnBrk="1" hangingPunct="1"/>
            <a:endParaRPr lang="ru-RU" dirty="0" smtClean="0"/>
          </a:p>
        </p:txBody>
      </p:sp>
      <p:pic>
        <p:nvPicPr>
          <p:cNvPr id="16388" name="Рисунок 3" descr="http://www.2099.ru/wp-content/uploads/2010/08/kar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02972" y="995737"/>
            <a:ext cx="4213569" cy="4152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214313" y="1211055"/>
            <a:ext cx="3493591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1600" dirty="0">
                <a:ea typeface="Times New Roman" pitchFamily="18" charset="0"/>
                <a:cs typeface="Arial" charset="0"/>
              </a:rPr>
              <a:t>Специалисты-психологи по перинатальному, то есть дородовому воспитанию детей утверждают, что:</a:t>
            </a:r>
            <a:br>
              <a:rPr lang="ru-RU" sz="1600" dirty="0">
                <a:ea typeface="Times New Roman" pitchFamily="18" charset="0"/>
                <a:cs typeface="Arial" charset="0"/>
              </a:rPr>
            </a:br>
            <a:r>
              <a:rPr lang="ru-RU" sz="1600" dirty="0">
                <a:latin typeface="Calibri" pitchFamily="34" charset="0"/>
                <a:ea typeface="Times New Roman" pitchFamily="18" charset="0"/>
                <a:cs typeface="Arial" charset="0"/>
              </a:rPr>
              <a:t>•</a:t>
            </a:r>
            <a:r>
              <a:rPr lang="ru-RU" sz="1600" dirty="0">
                <a:ea typeface="Times New Roman" pitchFamily="18" charset="0"/>
                <a:cs typeface="Arial" charset="0"/>
              </a:rPr>
              <a:t> дети в утробе матери хорошо слышат;</a:t>
            </a:r>
            <a:br>
              <a:rPr lang="ru-RU" sz="1600" dirty="0">
                <a:ea typeface="Times New Roman" pitchFamily="18" charset="0"/>
                <a:cs typeface="Arial" charset="0"/>
              </a:rPr>
            </a:br>
            <a:r>
              <a:rPr lang="ru-RU" sz="1600" dirty="0">
                <a:latin typeface="Calibri" pitchFamily="34" charset="0"/>
                <a:ea typeface="Times New Roman" pitchFamily="18" charset="0"/>
                <a:cs typeface="Arial" charset="0"/>
              </a:rPr>
              <a:t>•</a:t>
            </a:r>
            <a:r>
              <a:rPr lang="ru-RU" sz="1600" dirty="0">
                <a:ea typeface="Times New Roman" pitchFamily="18" charset="0"/>
                <a:cs typeface="Arial" charset="0"/>
              </a:rPr>
              <a:t> они узнают голоса родителей и реагируют на них вспышкой радости;</a:t>
            </a:r>
            <a:br>
              <a:rPr lang="ru-RU" sz="1600" dirty="0">
                <a:ea typeface="Times New Roman" pitchFamily="18" charset="0"/>
                <a:cs typeface="Arial" charset="0"/>
              </a:rPr>
            </a:br>
            <a:r>
              <a:rPr lang="ru-RU" sz="1600" dirty="0">
                <a:latin typeface="Calibri" pitchFamily="34" charset="0"/>
                <a:ea typeface="Times New Roman" pitchFamily="18" charset="0"/>
                <a:cs typeface="Arial" charset="0"/>
              </a:rPr>
              <a:t>•</a:t>
            </a:r>
            <a:r>
              <a:rPr lang="ru-RU" sz="1600" dirty="0">
                <a:ea typeface="Times New Roman" pitchFamily="18" charset="0"/>
                <a:cs typeface="Arial" charset="0"/>
              </a:rPr>
              <a:t> отличают интонацию: при нервной и встревоженной у них учащается сердцебиение, при спокойной и размеренной - приходит в норму;</a:t>
            </a:r>
            <a:br>
              <a:rPr lang="ru-RU" sz="1600" dirty="0">
                <a:ea typeface="Times New Roman" pitchFamily="18" charset="0"/>
                <a:cs typeface="Arial" charset="0"/>
              </a:rPr>
            </a:br>
            <a:r>
              <a:rPr lang="ru-RU" sz="1600" dirty="0">
                <a:latin typeface="Calibri" pitchFamily="34" charset="0"/>
                <a:ea typeface="Times New Roman" pitchFamily="18" charset="0"/>
                <a:cs typeface="Arial" charset="0"/>
              </a:rPr>
              <a:t>•</a:t>
            </a:r>
            <a:r>
              <a:rPr lang="ru-RU" sz="1600" dirty="0">
                <a:ea typeface="Times New Roman" pitchFamily="18" charset="0"/>
                <a:cs typeface="Arial" charset="0"/>
              </a:rPr>
              <a:t> реагируют на музыку. Тревожная музыка - и на личике </a:t>
            </a:r>
            <a:r>
              <a:rPr lang="ru-RU" sz="1600" dirty="0" err="1">
                <a:ea typeface="Times New Roman" pitchFamily="18" charset="0"/>
                <a:cs typeface="Arial" charset="0"/>
              </a:rPr>
              <a:t>неродившегося</a:t>
            </a:r>
            <a:r>
              <a:rPr lang="ru-RU" sz="1600" dirty="0">
                <a:ea typeface="Times New Roman" pitchFamily="18" charset="0"/>
                <a:cs typeface="Arial" charset="0"/>
              </a:rPr>
              <a:t> ребенка появляется напряжение; спокойная вызывает умиротворение;</a:t>
            </a:r>
            <a:br>
              <a:rPr lang="ru-RU" sz="1600" dirty="0">
                <a:ea typeface="Times New Roman" pitchFamily="18" charset="0"/>
                <a:cs typeface="Arial" charset="0"/>
              </a:rPr>
            </a:br>
            <a:r>
              <a:rPr lang="ru-RU" sz="1600" dirty="0">
                <a:latin typeface="Calibri" pitchFamily="34" charset="0"/>
                <a:ea typeface="Times New Roman" pitchFamily="18" charset="0"/>
                <a:cs typeface="Arial" charset="0"/>
              </a:rPr>
              <a:t>•</a:t>
            </a:r>
            <a:r>
              <a:rPr lang="ru-RU" sz="1600" dirty="0">
                <a:ea typeface="Times New Roman" pitchFamily="18" charset="0"/>
                <a:cs typeface="Arial" charset="0"/>
              </a:rPr>
              <a:t> а веселая - оживление.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84105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Что делать до года?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Рисунок 8"/>
          <p:cNvSpPr>
            <a:spLocks noGrp="1"/>
          </p:cNvSpPr>
          <p:nvPr>
            <p:ph type="pic" idx="1"/>
          </p:nvPr>
        </p:nvSpPr>
        <p:spPr/>
      </p:sp>
      <p:sp>
        <p:nvSpPr>
          <p:cNvPr id="17411" name="Текст 9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7412" name="Рисунок 3" descr="http://www.2099.ru/wp-content/uploads/2010/08/0_ba20_f6c228c8_XL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7339" y="1484784"/>
            <a:ext cx="4943872" cy="412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Rectangle 1"/>
          <p:cNvSpPr>
            <a:spLocks noChangeArrowheads="1"/>
          </p:cNvSpPr>
          <p:nvPr/>
        </p:nvSpPr>
        <p:spPr bwMode="auto">
          <a:xfrm>
            <a:off x="251521" y="1298250"/>
            <a:ext cx="3635870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1200" dirty="0">
                <a:ea typeface="Times New Roman" pitchFamily="18" charset="0"/>
                <a:cs typeface="Arial" charset="0"/>
              </a:rPr>
              <a:t>Что делать до года?</a:t>
            </a:r>
          </a:p>
          <a:p>
            <a:pPr algn="ctr" eaLnBrk="0" hangingPunct="0"/>
            <a:r>
              <a:rPr lang="ru-RU" sz="1200" dirty="0">
                <a:ea typeface="Times New Roman" pitchFamily="18" charset="0"/>
                <a:cs typeface="Arial" charset="0"/>
              </a:rPr>
              <a:t>До года малыши могут активно слушать непрерывно звучащую музыку в течение 20-30 секунд; затем следует сделать паузу - перерыв в 1-3 сек. - и продолжить слушание еще 20-30 секунд. В целом за одно занятие можно слушать музыку 2-3 минуты. Например, для самых маленьких - 1-3 мес. - наклонившись над малышом, спойте одну ласковую песенку на народную музыку: русскую, украинскую, белорусскую и т.д. Пойте без текста </a:t>
            </a:r>
            <a:r>
              <a:rPr lang="ru-RU" sz="1200" dirty="0">
                <a:latin typeface="Calibri" pitchFamily="34" charset="0"/>
                <a:ea typeface="Times New Roman" pitchFamily="18" charset="0"/>
                <a:cs typeface="Arial" charset="0"/>
              </a:rPr>
              <a:t>«</a:t>
            </a:r>
            <a:r>
              <a:rPr lang="ru-RU" sz="1200" dirty="0">
                <a:ea typeface="Times New Roman" pitchFamily="18" charset="0"/>
                <a:cs typeface="Arial" charset="0"/>
              </a:rPr>
              <a:t>на ля-ля</a:t>
            </a:r>
            <a:r>
              <a:rPr lang="ru-RU" sz="1200" dirty="0">
                <a:latin typeface="Calibri" pitchFamily="34" charset="0"/>
                <a:ea typeface="Times New Roman" pitchFamily="18" charset="0"/>
                <a:cs typeface="Arial" charset="0"/>
              </a:rPr>
              <a:t>»</a:t>
            </a:r>
            <a:r>
              <a:rPr lang="ru-RU" sz="1200" dirty="0">
                <a:ea typeface="Times New Roman" pitchFamily="18" charset="0"/>
                <a:cs typeface="Arial" charset="0"/>
              </a:rPr>
              <a:t>. Сделайте паузу и повторите эту песенку еще или спойте </a:t>
            </a:r>
            <a:r>
              <a:rPr lang="ru-RU" sz="1200" dirty="0">
                <a:latin typeface="Calibri" pitchFamily="34" charset="0"/>
                <a:ea typeface="Times New Roman" pitchFamily="18" charset="0"/>
                <a:cs typeface="Arial" charset="0"/>
              </a:rPr>
              <a:t>«</a:t>
            </a:r>
            <a:r>
              <a:rPr lang="ru-RU" sz="1200" dirty="0">
                <a:ea typeface="Times New Roman" pitchFamily="18" charset="0"/>
                <a:cs typeface="Arial" charset="0"/>
              </a:rPr>
              <a:t>Да-да-да, я пою</a:t>
            </a:r>
            <a:r>
              <a:rPr lang="ru-RU" sz="1200" dirty="0">
                <a:latin typeface="Calibri" pitchFamily="34" charset="0"/>
                <a:ea typeface="Times New Roman" pitchFamily="18" charset="0"/>
                <a:cs typeface="Arial" charset="0"/>
              </a:rPr>
              <a:t>»</a:t>
            </a:r>
            <a:r>
              <a:rPr lang="ru-RU" sz="1200" dirty="0">
                <a:ea typeface="Times New Roman" pitchFamily="18" charset="0"/>
                <a:cs typeface="Arial" charset="0"/>
              </a:rPr>
              <a:t>.</a:t>
            </a:r>
          </a:p>
          <a:p>
            <a:pPr algn="ctr" eaLnBrk="0" hangingPunct="0"/>
            <a:r>
              <a:rPr lang="ru-RU" sz="1200" dirty="0">
                <a:ea typeface="Times New Roman" pitchFamily="18" charset="0"/>
                <a:cs typeface="Arial" charset="0"/>
              </a:rPr>
              <a:t>Рекомендации для родителей малышей: пойте малышу даже без музыкального сопровождения, а с 4-5 месяцев можно петь и подыгрывать себе на музыкальных инструментах: ксилофоне или металлофоне, дудочке, детской арфе, бубне, также можно использовать колокольчики, бубенцы, палочки и т.д. Из классической музыки рекомендуем прослушивание миниатюрных пьес </a:t>
            </a:r>
            <a:r>
              <a:rPr lang="ru-RU" sz="1200" dirty="0" err="1">
                <a:ea typeface="Times New Roman" pitchFamily="18" charset="0"/>
                <a:cs typeface="Arial" charset="0"/>
              </a:rPr>
              <a:t>В.Моцарта</a:t>
            </a:r>
            <a:r>
              <a:rPr lang="ru-RU" sz="1200" dirty="0">
                <a:ea typeface="Times New Roman" pitchFamily="18" charset="0"/>
                <a:cs typeface="Arial" charset="0"/>
              </a:rPr>
              <a:t> для клавира, например, </a:t>
            </a:r>
            <a:r>
              <a:rPr lang="ru-RU" sz="1200" dirty="0">
                <a:latin typeface="Calibri" pitchFamily="34" charset="0"/>
                <a:ea typeface="Times New Roman" pitchFamily="18" charset="0"/>
                <a:cs typeface="Arial" charset="0"/>
              </a:rPr>
              <a:t>«</a:t>
            </a:r>
            <a:r>
              <a:rPr lang="ru-RU" sz="1200" dirty="0">
                <a:ea typeface="Times New Roman" pitchFamily="18" charset="0"/>
                <a:cs typeface="Arial" charset="0"/>
              </a:rPr>
              <a:t>менуэты</a:t>
            </a:r>
            <a:r>
              <a:rPr lang="ru-RU" sz="1200" dirty="0">
                <a:latin typeface="Calibri" pitchFamily="34" charset="0"/>
                <a:ea typeface="Times New Roman" pitchFamily="18" charset="0"/>
                <a:cs typeface="Arial" charset="0"/>
              </a:rPr>
              <a:t>»</a:t>
            </a:r>
            <a:r>
              <a:rPr lang="ru-RU" sz="1200" dirty="0">
                <a:ea typeface="Times New Roman" pitchFamily="18" charset="0"/>
                <a:cs typeface="Arial" charset="0"/>
              </a:rPr>
              <a:t> ранних опусов.</a:t>
            </a:r>
            <a:br>
              <a:rPr lang="ru-RU" sz="1200" dirty="0">
                <a:ea typeface="Times New Roman" pitchFamily="18" charset="0"/>
                <a:cs typeface="Arial" charset="0"/>
              </a:rPr>
            </a:br>
            <a:r>
              <a:rPr lang="ru-RU" sz="1200" dirty="0">
                <a:ea typeface="Times New Roman" pitchFamily="18" charset="0"/>
                <a:cs typeface="Arial" charset="0"/>
              </a:rPr>
              <a:t/>
            </a:r>
            <a:br>
              <a:rPr lang="ru-RU" sz="1200" dirty="0">
                <a:ea typeface="Times New Roman" pitchFamily="18" charset="0"/>
                <a:cs typeface="Arial" charset="0"/>
              </a:rPr>
            </a:br>
            <a:endParaRPr lang="ru-RU" sz="1200" dirty="0">
              <a:ea typeface="Times New Roman" pitchFamily="18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satMod val="150000"/>
                  </a:schemeClr>
                </a:solidFill>
              </a:rPr>
              <a:t>Колыбельные песенки</a:t>
            </a:r>
            <a:endParaRPr lang="ru-RU" dirty="0">
              <a:solidFill>
                <a:schemeClr val="accent1">
                  <a:satMod val="150000"/>
                </a:schemeClr>
              </a:solidFill>
            </a:endParaRPr>
          </a:p>
        </p:txBody>
      </p:sp>
      <p:pic>
        <p:nvPicPr>
          <p:cNvPr id="18435" name="Рисунок 6" descr="http://www.2099.ru/wp-content/uploads/2010/08/489572.jpg">
            <a:hlinkClick r:id="rId2"/>
          </p:cNvPr>
          <p:cNvPicPr>
            <a:picLocks noGrp="1"/>
          </p:cNvPicPr>
          <p:nvPr>
            <p:ph type="pic" idx="1"/>
          </p:nvPr>
        </p:nvPicPr>
        <p:blipFill>
          <a:blip r:embed="rId3" cstate="print"/>
          <a:srcRect l="18316" r="18316"/>
          <a:stretch>
            <a:fillRect/>
          </a:stretch>
        </p:blipFill>
        <p:spPr>
          <a:noFill/>
        </p:spPr>
      </p:pic>
      <p:sp>
        <p:nvSpPr>
          <p:cNvPr id="18434" name="Текст 5"/>
          <p:cNvSpPr>
            <a:spLocks noGrp="1"/>
          </p:cNvSpPr>
          <p:nvPr>
            <p:ph type="body" sz="half" idx="2"/>
          </p:nvPr>
        </p:nvSpPr>
        <p:spPr>
          <a:xfrm>
            <a:off x="179388" y="1700213"/>
            <a:ext cx="2468562" cy="4572000"/>
          </a:xfrm>
        </p:spPr>
        <p:txBody>
          <a:bodyPr/>
          <a:lstStyle/>
          <a:p>
            <a:pPr eaLnBrk="1" hangingPunct="1"/>
            <a:endParaRPr lang="ru-RU" dirty="0" smtClean="0"/>
          </a:p>
          <a:p>
            <a:pPr eaLnBrk="1" hangingPunct="1"/>
            <a:endParaRPr lang="ru-RU" dirty="0"/>
          </a:p>
          <a:p>
            <a:pPr eaLnBrk="1" hangingPunct="1"/>
            <a:r>
              <a:rPr lang="ru-RU" dirty="0" smtClean="0"/>
              <a:t>Пение </a:t>
            </a:r>
            <a:r>
              <a:rPr lang="ru-RU" dirty="0" smtClean="0"/>
              <a:t>колыбельной, легкое покачивание или поглаживание животика, спинки или ручки малыша развивает доверие к вам, успокаивает.</a:t>
            </a:r>
            <a:br>
              <a:rPr lang="ru-RU" dirty="0" smtClean="0"/>
            </a:br>
            <a:r>
              <a:rPr lang="ru-RU" dirty="0" smtClean="0"/>
              <a:t>Вспомните колыбельную своего детства или воспользуйтесь одной из приведенных ниже. Напевайте ее ежедневно перед тем, как малыш заснет. Его убаюкают мягкие и теплые интонации вашего голоса, ласковое обращение, монотонность пения.</a:t>
            </a:r>
            <a:br>
              <a:rPr lang="ru-RU" dirty="0" smtClean="0"/>
            </a:b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satMod val="150000"/>
                  </a:schemeClr>
                </a:solidFill>
              </a:rPr>
              <a:t>Музыкальное погружение</a:t>
            </a:r>
            <a:endParaRPr lang="ru-RU" dirty="0">
              <a:solidFill>
                <a:schemeClr val="accent1">
                  <a:satMod val="150000"/>
                </a:schemeClr>
              </a:solidFill>
            </a:endParaRPr>
          </a:p>
        </p:txBody>
      </p:sp>
      <p:pic>
        <p:nvPicPr>
          <p:cNvPr id="19459" name="Содержимое 6" descr="http://www.2099.ru/wp-content/uploads/2010/08/1tachka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887788" y="1688306"/>
            <a:ext cx="4629150" cy="3471862"/>
          </a:xfrm>
        </p:spPr>
      </p:pic>
      <p:sp>
        <p:nvSpPr>
          <p:cNvPr id="19458" name="Текс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r" eaLnBrk="1" hangingPunct="1"/>
            <a:r>
              <a:rPr lang="ru-RU" sz="1600" smtClean="0"/>
              <a:t>Включайте музыку во время бодрствования вашему малышу – самую разнообразную: веселую плясовую, спокойную мелодичную, народную и классическую. Пусть эта первая в жизни вашего малыша музыка звучит негромко, непродолжительное время вначале, постепенно увеличивая ее звучание до 20-30 мин.</a:t>
            </a:r>
            <a:br>
              <a:rPr lang="ru-RU" sz="1600" smtClean="0"/>
            </a:br>
            <a:endParaRPr lang="ru-RU" sz="16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satMod val="150000"/>
                  </a:schemeClr>
                </a:solidFill>
              </a:rPr>
              <a:t>Музыкальные прикосновения</a:t>
            </a:r>
            <a:endParaRPr lang="ru-RU" dirty="0">
              <a:solidFill>
                <a:schemeClr val="accent1">
                  <a:satMod val="150000"/>
                </a:schemeClr>
              </a:solidFill>
            </a:endParaRPr>
          </a:p>
        </p:txBody>
      </p:sp>
      <p:pic>
        <p:nvPicPr>
          <p:cNvPr id="20483" name="Содержимое 4" descr="http://www.2099.ru/wp-content/uploads/2010/08/0_ba9a_43487c69_XL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557515" y="987425"/>
            <a:ext cx="3289696" cy="4873625"/>
          </a:xfrm>
        </p:spPr>
      </p:pic>
      <p:sp>
        <p:nvSpPr>
          <p:cNvPr id="20482" name="Текст 3"/>
          <p:cNvSpPr>
            <a:spLocks noGrp="1"/>
          </p:cNvSpPr>
          <p:nvPr>
            <p:ph type="body" sz="half" idx="2"/>
          </p:nvPr>
        </p:nvSpPr>
        <p:spPr>
          <a:xfrm>
            <a:off x="168275" y="1730375"/>
            <a:ext cx="3689350" cy="4572000"/>
          </a:xfrm>
        </p:spPr>
        <p:txBody>
          <a:bodyPr/>
          <a:lstStyle/>
          <a:p>
            <a:pPr algn="r" eaLnBrk="1" hangingPunct="1"/>
            <a:r>
              <a:rPr lang="ru-RU" sz="1800" smtClean="0"/>
              <a:t> Сопровождайте режимные моменты музыкой, пением: при пеленании, легком массаже, поглаживании в ритме музыки, купании, кормлении и т.д.</a:t>
            </a:r>
            <a:br>
              <a:rPr lang="ru-RU" sz="1800" smtClean="0"/>
            </a:br>
            <a:r>
              <a:rPr lang="ru-RU" sz="1800" smtClean="0"/>
              <a:t> Специальные игры, забавы с первыми музыкальными игрушками, развивающие эмоции и слух – как два основных компонента общей музыкальности.</a:t>
            </a:r>
            <a:br>
              <a:rPr lang="ru-RU" sz="1800" smtClean="0"/>
            </a:br>
            <a:endParaRPr lang="ru-RU" sz="1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satMod val="150000"/>
                  </a:schemeClr>
                </a:solidFill>
              </a:rPr>
              <a:t>Настроения и чувства</a:t>
            </a:r>
            <a:endParaRPr lang="ru-RU" dirty="0">
              <a:solidFill>
                <a:schemeClr val="accent1">
                  <a:satMod val="150000"/>
                </a:schemeClr>
              </a:solidFill>
            </a:endParaRPr>
          </a:p>
        </p:txBody>
      </p:sp>
      <p:pic>
        <p:nvPicPr>
          <p:cNvPr id="21507" name="Содержимое 4" descr="http://www.2099.ru/wp-content/uploads/2010/08/fced6c78f2PLLOCLH_3284_fcd46fdfba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887788" y="2122289"/>
            <a:ext cx="4629150" cy="2603896"/>
          </a:xfrm>
        </p:spPr>
      </p:pic>
      <p:sp>
        <p:nvSpPr>
          <p:cNvPr id="21506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r" eaLnBrk="1" hangingPunct="1"/>
            <a:r>
              <a:rPr lang="ru-RU" sz="1800" b="1" smtClean="0"/>
              <a:t>Существуют научные исследования детского музыкального восприятия где говорится, что в результате общения с музыкой, ребенку передаются её настроения и чувства: радость, грусть, тревога и сожаление, решительность и нежность</a:t>
            </a:r>
            <a:r>
              <a:rPr lang="ru-RU" b="1" smtClean="0"/>
              <a:t>.</a:t>
            </a: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240</TotalTime>
  <Words>854</Words>
  <Application>Microsoft Office PowerPoint</Application>
  <PresentationFormat>Экран (4:3)</PresentationFormat>
  <Paragraphs>42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6" baseType="lpstr">
      <vt:lpstr>Arial</vt:lpstr>
      <vt:lpstr>Calibri</vt:lpstr>
      <vt:lpstr>Calibri Light</vt:lpstr>
      <vt:lpstr>Century</vt:lpstr>
      <vt:lpstr>Corbel</vt:lpstr>
      <vt:lpstr>Times New Roman</vt:lpstr>
      <vt:lpstr>Wingdings 2</vt:lpstr>
      <vt:lpstr>Тема Office</vt:lpstr>
      <vt:lpstr>Презентация PowerPoint</vt:lpstr>
      <vt:lpstr>Волшебный мир</vt:lpstr>
      <vt:lpstr>Раннее развитие</vt:lpstr>
      <vt:lpstr>Дородовое воспитание</vt:lpstr>
      <vt:lpstr>Что делать до года?</vt:lpstr>
      <vt:lpstr>Колыбельные песенки</vt:lpstr>
      <vt:lpstr>Музыкальное погружение</vt:lpstr>
      <vt:lpstr>Музыкальные прикосновения</vt:lpstr>
      <vt:lpstr>Настроения и чувства</vt:lpstr>
      <vt:lpstr>Психологическое воздействие музыки</vt:lpstr>
      <vt:lpstr>Презентация PowerPoint</vt:lpstr>
      <vt:lpstr>Роль родителей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Музыкальное развитие детей в раннем возрасте</dc:title>
  <dc:creator>Home</dc:creator>
  <cp:lastModifiedBy>Тамара</cp:lastModifiedBy>
  <cp:revision>29</cp:revision>
  <dcterms:created xsi:type="dcterms:W3CDTF">2013-03-27T15:02:25Z</dcterms:created>
  <dcterms:modified xsi:type="dcterms:W3CDTF">2022-02-17T15:03:52Z</dcterms:modified>
</cp:coreProperties>
</file>