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6" r:id="rId5"/>
    <p:sldId id="266" r:id="rId6"/>
    <p:sldId id="267" r:id="rId7"/>
    <p:sldId id="270" r:id="rId8"/>
    <p:sldId id="268" r:id="rId9"/>
    <p:sldId id="269" r:id="rId10"/>
    <p:sldId id="277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271363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1364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1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71366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271367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71368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71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734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34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7341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341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7341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341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341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7342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7342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7342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27342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27342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0EF350-CBAE-44A7-B862-D18C6E4256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6E506-4A9A-4DD6-9024-AA4F98EB94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6C5F7-FEDD-43CD-8E40-4A783EDC20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E7060-F296-4A44-B71F-9481E3E36B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FC270-FF06-447B-A731-761101827E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034A9-5E07-4559-87E7-13B30FBC52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36335-1DFC-4144-906B-726FB4FA5C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C65A0-05FF-417B-8D2B-6806CA6FC8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40598-56FB-42AF-AA69-E94E7D7863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81C36-7729-462C-A351-3B242AF275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B8667-3D32-4063-9423-E3F2C24636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7" descr="2.jpe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4F5FA"/>
              </a:clrFrom>
              <a:clrTo>
                <a:srgbClr val="F4F5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5143500"/>
            <a:ext cx="1500188" cy="150018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DFB8A-00CB-4DE1-B52C-55A8AA745B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7" descr="4.jpe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688" y="214313"/>
            <a:ext cx="12192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DFFEC-ED32-4CCF-9797-F23484E1F4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6C246-98BC-466E-BD7F-139248F79C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A68C5-449F-4693-A643-4496949E0D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9E0CB-7C06-4891-9733-B5AFB757CA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1BE50-9612-459C-87C5-5C6E0FD8B1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23F42-36C5-43EF-9EA0-71BCB4A7B7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62732-A1B4-4707-BCFE-EBB421CDAA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362CB-A25A-4E5F-9534-3E263FE557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302A-8417-4FEC-87CB-6EC37525A10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15E34-B58D-417F-A177-8D601004E0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743"/>
            <a:ext cx="7772400" cy="146970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230429" indent="0" algn="ctr">
              <a:buNone/>
              <a:defRPr/>
            </a:lvl2pPr>
            <a:lvl3pPr marL="460858" indent="0" algn="ctr">
              <a:buNone/>
              <a:defRPr/>
            </a:lvl3pPr>
            <a:lvl4pPr marL="691286" indent="0" algn="ctr">
              <a:buNone/>
              <a:defRPr/>
            </a:lvl4pPr>
            <a:lvl5pPr marL="921715" indent="0" algn="ctr">
              <a:buNone/>
              <a:defRPr/>
            </a:lvl5pPr>
            <a:lvl6pPr marL="1152144" indent="0" algn="ctr">
              <a:buNone/>
              <a:defRPr/>
            </a:lvl6pPr>
            <a:lvl7pPr marL="1382573" indent="0" algn="ctr">
              <a:buNone/>
              <a:defRPr/>
            </a:lvl7pPr>
            <a:lvl8pPr marL="1613002" indent="0" algn="ctr">
              <a:buNone/>
              <a:defRPr/>
            </a:lvl8pPr>
            <a:lvl9pPr marL="184343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33" y="4407218"/>
            <a:ext cx="7772400" cy="1362075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33" y="2907030"/>
            <a:ext cx="7772400" cy="1500188"/>
          </a:xfrm>
        </p:spPr>
        <p:txBody>
          <a:bodyPr anchor="b"/>
          <a:lstStyle>
            <a:lvl1pPr marL="0" indent="0">
              <a:buNone/>
              <a:defRPr sz="1000"/>
            </a:lvl1pPr>
            <a:lvl2pPr marL="230429" indent="0">
              <a:buNone/>
              <a:defRPr sz="900"/>
            </a:lvl2pPr>
            <a:lvl3pPr marL="460858" indent="0">
              <a:buNone/>
              <a:defRPr sz="800"/>
            </a:lvl3pPr>
            <a:lvl4pPr marL="691286" indent="0">
              <a:buNone/>
              <a:defRPr sz="700"/>
            </a:lvl4pPr>
            <a:lvl5pPr marL="921715" indent="0">
              <a:buNone/>
              <a:defRPr sz="700"/>
            </a:lvl5pPr>
            <a:lvl6pPr marL="1152144" indent="0">
              <a:buNone/>
              <a:defRPr sz="700"/>
            </a:lvl6pPr>
            <a:lvl7pPr marL="1382573" indent="0">
              <a:buNone/>
              <a:defRPr sz="700"/>
            </a:lvl7pPr>
            <a:lvl8pPr marL="1613002" indent="0">
              <a:buNone/>
              <a:defRPr sz="700"/>
            </a:lvl8pPr>
            <a:lvl9pPr marL="184343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80510" cy="4526280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06290" y="1600200"/>
            <a:ext cx="4080510" cy="4526280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430"/>
            <a:ext cx="4040505" cy="63912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0429" indent="0">
              <a:buNone/>
              <a:defRPr sz="1000" b="1"/>
            </a:lvl2pPr>
            <a:lvl3pPr marL="460858" indent="0">
              <a:buNone/>
              <a:defRPr sz="900" b="1"/>
            </a:lvl3pPr>
            <a:lvl4pPr marL="691286" indent="0">
              <a:buNone/>
              <a:defRPr sz="800" b="1"/>
            </a:lvl4pPr>
            <a:lvl5pPr marL="921715" indent="0">
              <a:buNone/>
              <a:defRPr sz="800" b="1"/>
            </a:lvl5pPr>
            <a:lvl6pPr marL="1152144" indent="0">
              <a:buNone/>
              <a:defRPr sz="800" b="1"/>
            </a:lvl6pPr>
            <a:lvl7pPr marL="1382573" indent="0">
              <a:buNone/>
              <a:defRPr sz="800" b="1"/>
            </a:lvl7pPr>
            <a:lvl8pPr marL="1613002" indent="0">
              <a:buNone/>
              <a:defRPr sz="800" b="1"/>
            </a:lvl8pPr>
            <a:lvl9pPr marL="1843430" indent="0">
              <a:buNone/>
              <a:defRPr sz="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558"/>
            <a:ext cx="4040505" cy="395192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866" y="1535430"/>
            <a:ext cx="4041934" cy="639128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0429" indent="0">
              <a:buNone/>
              <a:defRPr sz="1000" b="1"/>
            </a:lvl2pPr>
            <a:lvl3pPr marL="460858" indent="0">
              <a:buNone/>
              <a:defRPr sz="900" b="1"/>
            </a:lvl3pPr>
            <a:lvl4pPr marL="691286" indent="0">
              <a:buNone/>
              <a:defRPr sz="800" b="1"/>
            </a:lvl4pPr>
            <a:lvl5pPr marL="921715" indent="0">
              <a:buNone/>
              <a:defRPr sz="800" b="1"/>
            </a:lvl5pPr>
            <a:lvl6pPr marL="1152144" indent="0">
              <a:buNone/>
              <a:defRPr sz="800" b="1"/>
            </a:lvl6pPr>
            <a:lvl7pPr marL="1382573" indent="0">
              <a:buNone/>
              <a:defRPr sz="800" b="1"/>
            </a:lvl7pPr>
            <a:lvl8pPr marL="1613002" indent="0">
              <a:buNone/>
              <a:defRPr sz="800" b="1"/>
            </a:lvl8pPr>
            <a:lvl9pPr marL="1843430" indent="0">
              <a:buNone/>
              <a:defRPr sz="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4866" y="2174558"/>
            <a:ext cx="4041934" cy="395192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368"/>
            <a:ext cx="3008233" cy="1162050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4732" y="273368"/>
            <a:ext cx="5112068" cy="585311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418"/>
            <a:ext cx="3008233" cy="4691062"/>
          </a:xfrm>
        </p:spPr>
        <p:txBody>
          <a:bodyPr/>
          <a:lstStyle>
            <a:lvl1pPr marL="0" indent="0">
              <a:buNone/>
              <a:defRPr sz="700"/>
            </a:lvl1pPr>
            <a:lvl2pPr marL="230429" indent="0">
              <a:buNone/>
              <a:defRPr sz="600"/>
            </a:lvl2pPr>
            <a:lvl3pPr marL="460858" indent="0">
              <a:buNone/>
              <a:defRPr sz="500"/>
            </a:lvl3pPr>
            <a:lvl4pPr marL="691286" indent="0">
              <a:buNone/>
              <a:defRPr sz="500"/>
            </a:lvl4pPr>
            <a:lvl5pPr marL="921715" indent="0">
              <a:buNone/>
              <a:defRPr sz="500"/>
            </a:lvl5pPr>
            <a:lvl6pPr marL="1152144" indent="0">
              <a:buNone/>
              <a:defRPr sz="500"/>
            </a:lvl6pPr>
            <a:lvl7pPr marL="1382573" indent="0">
              <a:buNone/>
              <a:defRPr sz="500"/>
            </a:lvl7pPr>
            <a:lvl8pPr marL="1613002" indent="0">
              <a:buNone/>
              <a:defRPr sz="500"/>
            </a:lvl8pPr>
            <a:lvl9pPr marL="1843430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367" y="4800600"/>
            <a:ext cx="5486400" cy="5667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367" y="612458"/>
            <a:ext cx="5486400" cy="4114800"/>
          </a:xfrm>
        </p:spPr>
        <p:txBody>
          <a:bodyPr/>
          <a:lstStyle>
            <a:lvl1pPr marL="0" indent="0">
              <a:buNone/>
              <a:defRPr sz="1600"/>
            </a:lvl1pPr>
            <a:lvl2pPr marL="230429" indent="0">
              <a:buNone/>
              <a:defRPr sz="1400"/>
            </a:lvl2pPr>
            <a:lvl3pPr marL="460858" indent="0">
              <a:buNone/>
              <a:defRPr sz="1200"/>
            </a:lvl3pPr>
            <a:lvl4pPr marL="691286" indent="0">
              <a:buNone/>
              <a:defRPr sz="1000"/>
            </a:lvl4pPr>
            <a:lvl5pPr marL="921715" indent="0">
              <a:buNone/>
              <a:defRPr sz="1000"/>
            </a:lvl5pPr>
            <a:lvl6pPr marL="1152144" indent="0">
              <a:buNone/>
              <a:defRPr sz="1000"/>
            </a:lvl6pPr>
            <a:lvl7pPr marL="1382573" indent="0">
              <a:buNone/>
              <a:defRPr sz="1000"/>
            </a:lvl7pPr>
            <a:lvl8pPr marL="1613002" indent="0">
              <a:buNone/>
              <a:defRPr sz="1000"/>
            </a:lvl8pPr>
            <a:lvl9pPr marL="1843430" indent="0">
              <a:buNone/>
              <a:defRPr sz="1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367" y="5367338"/>
            <a:ext cx="5486400" cy="804862"/>
          </a:xfrm>
        </p:spPr>
        <p:txBody>
          <a:bodyPr/>
          <a:lstStyle>
            <a:lvl1pPr marL="0" indent="0">
              <a:buNone/>
              <a:defRPr sz="700"/>
            </a:lvl1pPr>
            <a:lvl2pPr marL="230429" indent="0">
              <a:buNone/>
              <a:defRPr sz="600"/>
            </a:lvl2pPr>
            <a:lvl3pPr marL="460858" indent="0">
              <a:buNone/>
              <a:defRPr sz="500"/>
            </a:lvl3pPr>
            <a:lvl4pPr marL="691286" indent="0">
              <a:buNone/>
              <a:defRPr sz="500"/>
            </a:lvl4pPr>
            <a:lvl5pPr marL="921715" indent="0">
              <a:buNone/>
              <a:defRPr sz="500"/>
            </a:lvl5pPr>
            <a:lvl6pPr marL="1152144" indent="0">
              <a:buNone/>
              <a:defRPr sz="500"/>
            </a:lvl6pPr>
            <a:lvl7pPr marL="1382573" indent="0">
              <a:buNone/>
              <a:defRPr sz="500"/>
            </a:lvl7pPr>
            <a:lvl8pPr marL="1613002" indent="0">
              <a:buNone/>
              <a:defRPr sz="500"/>
            </a:lvl8pPr>
            <a:lvl9pPr marL="1843430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103620" cy="58521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7033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034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03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03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70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27034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703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1" lang="ru-RU" sz="2400">
              <a:effectLst/>
            </a:endParaRPr>
          </a:p>
        </p:txBody>
      </p:sp>
      <p:sp>
        <p:nvSpPr>
          <p:cNvPr id="2723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1" lang="ru-RU" sz="2400">
              <a:effectLst/>
            </a:endParaRPr>
          </a:p>
        </p:txBody>
      </p:sp>
      <p:sp>
        <p:nvSpPr>
          <p:cNvPr id="2723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1" lang="ru-RU" sz="2400">
              <a:effectLst/>
            </a:endParaRPr>
          </a:p>
        </p:txBody>
      </p:sp>
      <p:sp>
        <p:nvSpPr>
          <p:cNvPr id="2723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1" lang="ru-RU" sz="2400">
              <a:effectLst/>
            </a:endParaRPr>
          </a:p>
        </p:txBody>
      </p:sp>
      <p:sp>
        <p:nvSpPr>
          <p:cNvPr id="2723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1" lang="ru-RU" sz="2400">
              <a:effectLst/>
            </a:endParaRPr>
          </a:p>
        </p:txBody>
      </p:sp>
      <p:sp>
        <p:nvSpPr>
          <p:cNvPr id="2723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1" lang="ru-RU" sz="2400">
              <a:effectLst/>
            </a:endParaRPr>
          </a:p>
        </p:txBody>
      </p:sp>
      <p:sp>
        <p:nvSpPr>
          <p:cNvPr id="27239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1" lang="ru-RU" sz="2400">
              <a:effectLst/>
            </a:endParaRPr>
          </a:p>
        </p:txBody>
      </p:sp>
      <p:sp>
        <p:nvSpPr>
          <p:cNvPr id="272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2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723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endParaRPr lang="ru-RU"/>
          </a:p>
        </p:txBody>
      </p:sp>
      <p:sp>
        <p:nvSpPr>
          <p:cNvPr id="2723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endParaRPr lang="ru-RU"/>
          </a:p>
        </p:txBody>
      </p:sp>
      <p:sp>
        <p:nvSpPr>
          <p:cNvPr id="2723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fld id="{7E277626-92D1-4EA3-9F0C-EEFC0F177A8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8" descr="0_6d243_a049e8ed_XL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7188" y="214313"/>
            <a:ext cx="1614487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A6C246-98BC-466E-BD7F-139248F79C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086" tIns="23043" rIns="46086" bIns="2304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086" tIns="23043" rIns="46086" bIns="230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543"/>
            <a:ext cx="21338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086" tIns="23043" rIns="46086" bIns="23043" numCol="1" anchor="t" anchorCtr="0" compatLnSpc="1">
            <a:prstTxWarp prst="textNoShape">
              <a:avLst/>
            </a:prstTxWarp>
          </a:bodyPr>
          <a:lstStyle>
            <a:lvl1pPr>
              <a:defRPr sz="700" smtClean="0"/>
            </a:lvl1pPr>
          </a:lstStyle>
          <a:p>
            <a:fld id="{13181F54-AD09-483E-8A7B-C9FF4BA7BC07}" type="datetimeFigureOut">
              <a:rPr lang="ru-RU" smtClean="0"/>
              <a:pPr/>
              <a:t>05.12.2021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3962" y="6245543"/>
            <a:ext cx="289607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086" tIns="23043" rIns="46086" bIns="23043" numCol="1" anchor="t" anchorCtr="0" compatLnSpc="1">
            <a:prstTxWarp prst="textNoShape">
              <a:avLst/>
            </a:prstTxWarp>
          </a:bodyPr>
          <a:lstStyle>
            <a:lvl1pPr algn="ctr">
              <a:defRPr sz="700" smtClean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962" y="6245543"/>
            <a:ext cx="213383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086" tIns="23043" rIns="46086" bIns="23043" numCol="1" anchor="t" anchorCtr="0" compatLnSpc="1">
            <a:prstTxWarp prst="textNoShape">
              <a:avLst/>
            </a:prstTxWarp>
          </a:bodyPr>
          <a:lstStyle>
            <a:lvl1pPr algn="r">
              <a:defRPr sz="700" smtClean="0"/>
            </a:lvl1pPr>
          </a:lstStyle>
          <a:p>
            <a:fld id="{8BCFC1B6-E385-4527-9E0E-8E5E78C0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5pPr>
      <a:lvl6pPr marL="230429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6pPr>
      <a:lvl7pPr marL="460858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7pPr>
      <a:lvl8pPr marL="691286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8pPr>
      <a:lvl9pPr marL="921715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 charset="0"/>
        </a:defRPr>
      </a:lvl9pPr>
    </p:titleStyle>
    <p:bodyStyle>
      <a:lvl1pPr marL="172822" indent="-172822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74447" indent="-144018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576072" indent="-115214" algn="l" rtl="0" eaLnBrk="1" fontAlgn="base" hangingPunct="1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806501" indent="-115214" algn="l" rtl="0" eaLnBrk="1" fontAlgn="base" hangingPunct="1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036930" indent="-115214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267358" indent="-115214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1497787" indent="-115214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1728216" indent="-115214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1958645" indent="-115214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0429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60858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91286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21715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52144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82573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13002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43430" algn="l" defTabSz="460858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9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6864" cy="4032447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6000" dirty="0"/>
              <a:t>Безопасность ребенка – в ваших руках</a:t>
            </a:r>
            <a:br>
              <a:rPr lang="ru-RU" sz="6000" dirty="0"/>
            </a:b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653136"/>
            <a:ext cx="6624736" cy="1752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sz="2000" dirty="0" smtClean="0"/>
          </a:p>
          <a:p>
            <a:r>
              <a:rPr lang="ru-RU" sz="2000" dirty="0" smtClean="0"/>
              <a:t>Подготовили воспитатели: Борисова В.Г. </a:t>
            </a:r>
          </a:p>
          <a:p>
            <a:r>
              <a:rPr lang="ru-RU" sz="2000" dirty="0"/>
              <a:t> </a:t>
            </a:r>
            <a:r>
              <a:rPr lang="ru-RU" sz="2000" dirty="0" smtClean="0"/>
              <a:t>                                             </a:t>
            </a:r>
            <a:r>
              <a:rPr lang="ru-RU" sz="2000" dirty="0" smtClean="0"/>
              <a:t>Суворова Т.В.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268760"/>
            <a:ext cx="6984776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3. Обучать!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" name="Рисунок 5" descr="poz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2924944"/>
            <a:ext cx="1904762" cy="1904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Каким правилам пожарной безопасности нужно обучить ребенка?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>
                <a:solidFill>
                  <a:srgbClr val="FFFF00"/>
                </a:solidFill>
              </a:rPr>
              <a:t>Для предотвращения пожара: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нельзя играть со спичками;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нельзя устраивать игр с огнем;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нельзя включать телевизор без взрослых;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нельзя пользоваться электронагревательными приборами без взрослых;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нельзя оставлять включенными электрические </a:t>
            </a:r>
            <a:r>
              <a:rPr lang="ru-RU" sz="1800" dirty="0" smtClean="0"/>
              <a:t>приборы.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dirty="0">
                <a:solidFill>
                  <a:srgbClr val="FFFF00"/>
                </a:solidFill>
              </a:rPr>
              <a:t>В случае возникновения пожара: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нельзя пытаться тушить пожар самостоятельно (дошкольникам);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нужно выбежать из квартиры;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нужно позвать на помощь соседей;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— нужно позвонить по телефону 01 (с мобильного телефона – единый номер службы спасения 112</a:t>
            </a:r>
            <a:r>
              <a:rPr lang="ru-RU" sz="1800" dirty="0" smtClean="0"/>
              <a:t>).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sz="2400" dirty="0" smtClean="0"/>
              <a:t>нельзя прятаться от огня под кроватью и в шкафу – там пожарным сложно найти ребенка;</a:t>
            </a:r>
            <a:br>
              <a:rPr lang="ru-RU" sz="2400" dirty="0" smtClean="0"/>
            </a:br>
            <a:r>
              <a:rPr lang="ru-RU" sz="2400" dirty="0" smtClean="0"/>
              <a:t>— нельзя пользоваться лифтом (он может сломаться во время пожара);</a:t>
            </a:r>
            <a:br>
              <a:rPr lang="ru-RU" sz="2400" dirty="0" smtClean="0"/>
            </a:br>
            <a:r>
              <a:rPr lang="ru-RU" sz="2400" dirty="0" smtClean="0"/>
              <a:t>— если нет возможности выйти из квартиры – звать на помощь из окна или с балкона;</a:t>
            </a:r>
            <a:br>
              <a:rPr lang="ru-RU" sz="2400" dirty="0" smtClean="0"/>
            </a:br>
            <a:r>
              <a:rPr lang="ru-RU" sz="2400" dirty="0" smtClean="0"/>
              <a:t>— если загорелась одежда – нужно падать на пол и тушить ее, катаясь по полу;</a:t>
            </a:r>
            <a:br>
              <a:rPr lang="ru-RU" sz="2400" dirty="0" smtClean="0"/>
            </a:br>
            <a:r>
              <a:rPr lang="ru-RU" sz="2400" dirty="0" smtClean="0"/>
              <a:t>— дым опасен, поэтому нужно быстро накрыть лицо мокрой тряпкой и держаться ближе к полу.</a:t>
            </a:r>
          </a:p>
          <a:p>
            <a:endParaRPr lang="ru-RU" sz="2400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FF00"/>
                </a:solidFill>
              </a:rPr>
              <a:t>Каким правилам пожарной безопасности нужно обучить ребенка?</a:t>
            </a:r>
            <a:endParaRPr lang="ru-RU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484784"/>
            <a:ext cx="8352928" cy="42165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endParaRPr lang="ru-RU" sz="36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buNone/>
            </a:pP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Придерживайтесь </a:t>
            </a:r>
            <a:r>
              <a:rPr lang="ru-RU" sz="32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рекомендаций </a:t>
            </a:r>
            <a:endParaRPr lang="ru-RU" sz="32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buNone/>
            </a:pP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педагогов </a:t>
            </a:r>
            <a:r>
              <a:rPr lang="ru-RU" sz="32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 </a:t>
            </a: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специалистов</a:t>
            </a:r>
            <a:r>
              <a:rPr lang="ru-RU" sz="32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!</a:t>
            </a:r>
            <a:endParaRPr lang="ru-RU" sz="32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buNone/>
            </a:pP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Не </a:t>
            </a:r>
            <a:r>
              <a:rPr lang="ru-RU" sz="32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забывайте регулярно повторять с детьми </a:t>
            </a:r>
            <a:endParaRPr lang="ru-RU" sz="32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buNone/>
            </a:pP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меры </a:t>
            </a:r>
            <a:r>
              <a:rPr lang="ru-RU" sz="32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пожарной безопасности — </a:t>
            </a:r>
            <a:endParaRPr lang="ru-RU" sz="32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>
              <a:buNone/>
            </a:pPr>
            <a:r>
              <a:rPr lang="ru-RU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 </a:t>
            </a:r>
            <a:r>
              <a:rPr lang="ru-RU" sz="32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риск беды будет минимальным</a:t>
            </a:r>
            <a:r>
              <a:rPr lang="ru-RU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</a:p>
          <a:p>
            <a:pPr algn="ctr">
              <a:buNone/>
            </a:pPr>
            <a:endParaRPr lang="ru-RU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04664"/>
            <a:ext cx="8280920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Будьте бдительны!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47211" y="1124744"/>
            <a:ext cx="9594679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0" algn="ctr">
              <a:buNone/>
            </a:pP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Пожары – одна из основных напастей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</a:t>
            </a: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 которыми сталкиваются 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родители</a:t>
            </a: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маленьких детей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</a:t>
            </a: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а теоретически может столкнуться каждый. </a:t>
            </a:r>
            <a:endParaRPr lang="ru-RU" sz="32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Именно поэтому</a:t>
            </a: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так важно подготовить 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детей</a:t>
            </a: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к сложной ситуации, </a:t>
            </a:r>
            <a:endParaRPr lang="ru-RU" sz="32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обучив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их мерам пожарной 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безопасности</a:t>
            </a:r>
          </a:p>
          <a:p>
            <a:pPr marL="0" indent="0" algn="ctr">
              <a:buNone/>
            </a:pP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 периодически напоминая о них.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8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646798"/>
            <a:ext cx="6984776" cy="2862322"/>
          </a:xfrm>
          <a:prstGeom prst="rect">
            <a:avLst/>
          </a:prstGeom>
          <a:solidFill>
            <a:schemeClr val="accent2">
              <a:alpha val="26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Что же могут сделать родители?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700808"/>
            <a:ext cx="7704856" cy="44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Гораздо проще</a:t>
            </a:r>
          </a:p>
          <a:p>
            <a:pPr algn="ctr"/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28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научить ребенка чему-либо личным </a:t>
            </a:r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примером, чем </a:t>
            </a:r>
            <a:r>
              <a:rPr lang="ru-RU" sz="28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нравоучениями, </a:t>
            </a:r>
            <a:endParaRPr lang="ru-RU" sz="28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поэтому необходимо:</a:t>
            </a:r>
          </a:p>
          <a:p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1. </a:t>
            </a:r>
            <a:r>
              <a:rPr lang="ru-RU" sz="28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не перегружать электрические розетки</a:t>
            </a:r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</a:t>
            </a:r>
          </a:p>
          <a:p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2. </a:t>
            </a:r>
            <a:r>
              <a:rPr lang="ru-RU" sz="28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тушить сигареты водой (если в доме кто-то курит</a:t>
            </a:r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)</a:t>
            </a:r>
          </a:p>
          <a:p>
            <a:r>
              <a:rPr lang="ru-RU" sz="28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3. никогда </a:t>
            </a:r>
            <a:r>
              <a:rPr lang="ru-RU" sz="28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не использовать огонь для развлечения.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548680"/>
            <a:ext cx="6768752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Важно помнить!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556792"/>
            <a:ext cx="6768752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1. Подготовиться!</a:t>
            </a:r>
          </a:p>
        </p:txBody>
      </p:sp>
      <p:pic>
        <p:nvPicPr>
          <p:cNvPr id="4" name="Рисунок 3" descr="P425WxRh-gQ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068960"/>
            <a:ext cx="4350717" cy="30397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276872"/>
            <a:ext cx="77048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 </a:t>
            </a:r>
            <a:r>
              <a:rPr lang="ru-RU" sz="2400" dirty="0" smtClean="0"/>
              <a:t>Убрать </a:t>
            </a:r>
            <a:r>
              <a:rPr lang="ru-RU" sz="2400" dirty="0"/>
              <a:t>подальше и повыше спички, свечи, зажигалки, фейерверки, петарды (если они есть в доме); </a:t>
            </a:r>
            <a:endParaRPr lang="ru-RU" sz="2400" dirty="0" smtClean="0"/>
          </a:p>
          <a:p>
            <a:r>
              <a:rPr lang="ru-RU" sz="2400" dirty="0" smtClean="0"/>
              <a:t> прикрыть </a:t>
            </a:r>
            <a:r>
              <a:rPr lang="ru-RU" sz="2400" dirty="0"/>
              <a:t>заглушками электрические розетки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</p:txBody>
      </p:sp>
      <p:pic>
        <p:nvPicPr>
          <p:cNvPr id="4" name="Рисунок 3" descr="novogodnie-kartinki-2018-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4797152"/>
            <a:ext cx="2356882" cy="1568696"/>
          </a:xfrm>
          <a:prstGeom prst="rect">
            <a:avLst/>
          </a:prstGeom>
        </p:spPr>
      </p:pic>
      <p:pic>
        <p:nvPicPr>
          <p:cNvPr id="5" name="Рисунок 4" descr="заглушки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4869160"/>
            <a:ext cx="1784328" cy="143897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83568" y="260648"/>
            <a:ext cx="7776864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Необходимо  сделать свою квартиру</a:t>
            </a:r>
          </a:p>
          <a:p>
            <a:pPr algn="ctr"/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максимально безопасной</a:t>
            </a:r>
            <a:endParaRPr lang="ru-RU" sz="3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9" name="Рисунок 8" descr="dete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4653136"/>
            <a:ext cx="1792610" cy="18164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844824"/>
            <a:ext cx="7344816" cy="45243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 твердо объяснять ребенку, когда он проявляет интерес к огню, что спичками и зажигалками могут пользоваться только взрослые, так как при этом необходимы навыки и осторожность;</a:t>
            </a:r>
          </a:p>
          <a:p>
            <a:pPr>
              <a:buFont typeface="Arial" pitchFamily="34" charset="0"/>
              <a:buChar char="•"/>
            </a:pP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научить ребенка сразу же говорить родителям, если он найдет на полу спичку или зажигалку;</a:t>
            </a:r>
          </a:p>
          <a:p>
            <a:pPr>
              <a:buFont typeface="Arial" pitchFamily="34" charset="0"/>
              <a:buChar char="•"/>
            </a:pP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 приучить не подходить к работающей плите, отопительным приборам ближе, чем на метр.</a:t>
            </a:r>
          </a:p>
          <a:p>
            <a:pPr>
              <a:buFont typeface="Arial" pitchFamily="34" charset="0"/>
              <a:buChar char="•"/>
            </a:pP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548680"/>
            <a:ext cx="799642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Объяснить – Научить - Приучить</a:t>
            </a:r>
            <a:endParaRPr lang="ru-RU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8071" y="1340768"/>
            <a:ext cx="8496944" cy="17543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2. Отработать действия!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6" name="Рисунок 5" descr="images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3573016"/>
            <a:ext cx="3705225" cy="1238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545754"/>
            <a:ext cx="8208912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Родителям самим важно знать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</a:t>
            </a:r>
          </a:p>
          <a:p>
            <a:pPr algn="ctr"/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что они должны 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делать</a:t>
            </a:r>
          </a:p>
          <a:p>
            <a:pPr algn="ctr"/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 случае возникновения пожара, </a:t>
            </a:r>
            <a:endParaRPr lang="ru-RU" sz="32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ведь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в ответственный 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момент</a:t>
            </a:r>
          </a:p>
          <a:p>
            <a:pPr algn="ctr"/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им будет некогда паниковать </a:t>
            </a:r>
            <a:endParaRPr lang="ru-RU" sz="32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ru-RU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</a:t>
            </a:r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ли</a:t>
            </a:r>
          </a:p>
          <a:p>
            <a:pPr algn="ctr"/>
            <a:r>
              <a:rPr lang="ru-RU" sz="32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ru-RU" sz="32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собираться с мыслями.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0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Wingdings" pitchFamily="2" charset="2"/>
          <a:buChar char="n"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Wingdings" pitchFamily="2" charset="2"/>
          <a:buChar char="n"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Wingdings" pitchFamily="2" charset="2"/>
          <a:buChar char="n"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80000"/>
          <a:buFont typeface="Wingdings" pitchFamily="2" charset="2"/>
          <a:buChar char="n"/>
          <a:tabLst/>
          <a:defRPr kumimoji="0" 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09__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13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Тема10</Template>
  <TotalTime>83</TotalTime>
  <Words>320</Words>
  <Application>Microsoft Office PowerPoint</Application>
  <PresentationFormat>Экран 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Тема10</vt:lpstr>
      <vt:lpstr>Палитра</vt:lpstr>
      <vt:lpstr>109__4</vt:lpstr>
      <vt:lpstr>Тема13</vt:lpstr>
      <vt:lpstr>Безопасность ребенка – в ваших руках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Каким правилам пожарной безопасности нужно обучить ребенка?</vt:lpstr>
      <vt:lpstr>Каким правилам пожарной безопасности нужно обучить ребенка?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2019-02-02T12:34:19Z</dcterms:created>
  <dcterms:modified xsi:type="dcterms:W3CDTF">2021-12-05T06:49:03Z</dcterms:modified>
</cp:coreProperties>
</file>